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77" r:id="rId2"/>
  </p:sldMasterIdLst>
  <p:notesMasterIdLst>
    <p:notesMasterId r:id="rId12"/>
  </p:notesMasterIdLst>
  <p:sldIdLst>
    <p:sldId id="257" r:id="rId3"/>
    <p:sldId id="258" r:id="rId4"/>
    <p:sldId id="259" r:id="rId5"/>
    <p:sldId id="260" r:id="rId6"/>
    <p:sldId id="262" r:id="rId7"/>
    <p:sldId id="263" r:id="rId8"/>
    <p:sldId id="264" r:id="rId9"/>
    <p:sldId id="267" r:id="rId10"/>
    <p:sldId id="266" r:id="rId11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2" d="100"/>
          <a:sy n="92" d="100"/>
        </p:scale>
        <p:origin x="-88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909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>
              <a:defRPr sz="1200"/>
            </a:lvl1pPr>
          </a:lstStyle>
          <a:p>
            <a:fld id="{E8276D55-C28D-445F-901B-943F49D8AA63}" type="datetimeFigureOut">
              <a:rPr lang="ru-RU" smtClean="0"/>
              <a:t>11.11.2014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92213" y="1244600"/>
            <a:ext cx="447357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79" tIns="45939" rIns="91879" bIns="4593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87125"/>
            <a:ext cx="5486400" cy="3916740"/>
          </a:xfrm>
          <a:prstGeom prst="rect">
            <a:avLst/>
          </a:prstGeom>
        </p:spPr>
        <p:txBody>
          <a:bodyPr vert="horz" lIns="91879" tIns="45939" rIns="91879" bIns="45939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6"/>
            <a:ext cx="2971800" cy="49909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4" y="9448186"/>
            <a:ext cx="2971800" cy="49909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r">
              <a:defRPr sz="1200"/>
            </a:lvl1pPr>
          </a:lstStyle>
          <a:p>
            <a:fld id="{1D7D11D5-4D8C-401C-9867-37B846A91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868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B2F541-81F1-43E2-A9C3-7B39706B6A8D}" type="slidenum">
              <a:rPr lang="ru-RU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3136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B2F541-81F1-43E2-A9C3-7B39706B6A8D}" type="slidenum">
              <a:rPr lang="ru-RU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583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B2F541-81F1-43E2-A9C3-7B39706B6A8D}" type="slidenum">
              <a:rPr lang="ru-RU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131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0244" name="Номер слайда 3"/>
          <p:cNvSpPr txBox="1">
            <a:spLocks noGrp="1"/>
          </p:cNvSpPr>
          <p:nvPr/>
        </p:nvSpPr>
        <p:spPr bwMode="auto">
          <a:xfrm>
            <a:off x="3884614" y="10278851"/>
            <a:ext cx="2971800" cy="542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879" tIns="45939" rIns="91879" bIns="45939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83192322-B563-48D6-89BE-CC0A57B50CC4}" type="slidenum">
              <a:rPr lang="ru-RU" altLang="ru-RU" sz="120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 altLang="ru-RU" sz="1200">
              <a:solidFill>
                <a:prstClr val="black"/>
              </a:solidFill>
              <a:latin typeface="Calibri" panose="020F0502020204030204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592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1619672" y="3284984"/>
            <a:ext cx="7128792" cy="648072"/>
          </a:xfrm>
          <a:prstGeom prst="rect">
            <a:avLst/>
          </a:prstGeom>
        </p:spPr>
        <p:txBody>
          <a:bodyPr/>
          <a:lstStyle>
            <a:lvl1pPr>
              <a:defRPr sz="3200" b="1" i="0"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0"/>
          </p:nvPr>
        </p:nvSpPr>
        <p:spPr>
          <a:xfrm>
            <a:off x="1691680" y="6309320"/>
            <a:ext cx="3240087" cy="215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195468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03108-8875-4BBE-9243-2CD3F49029D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11.11.2014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89EA3-0921-40DF-A585-7EDDB987975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86240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46D4A-8A40-4A8B-944B-436DF60DEA64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11.11.2014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E1DA40-6FD0-4EE7-A94C-FA901644EB0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82567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D73F7-55D9-4290-83D4-D3B5D02547C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11.11.2014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5BA942-A14C-48CA-99F6-2CD2B9AB51E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037164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62FBF-03FB-4DB9-8315-5CEF2139D434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11.11.2014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95F0CA-A41B-4127-91BD-D550CB39E1E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92970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B1404-4CB4-478D-A486-E9D457FFF98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11.11.2014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DAE4A4-F3E4-4978-B71A-EEAEE38464E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140762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4DF90-C61B-4EF8-B27E-5D49C500A8D5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11.11.2014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148C53-56AC-4F16-9660-825E368A470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78786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5379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813" y="549275"/>
            <a:ext cx="6624637" cy="561975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1412776"/>
            <a:ext cx="6624736" cy="43924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6684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1619672" y="3284984"/>
            <a:ext cx="7128792" cy="648072"/>
          </a:xfrm>
          <a:prstGeom prst="rect">
            <a:avLst/>
          </a:prstGeom>
        </p:spPr>
        <p:txBody>
          <a:bodyPr/>
          <a:lstStyle>
            <a:lvl1pPr>
              <a:defRPr sz="3200" b="1" i="0"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0"/>
          </p:nvPr>
        </p:nvSpPr>
        <p:spPr>
          <a:xfrm>
            <a:off x="1691680" y="6309320"/>
            <a:ext cx="3240087" cy="215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859905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413E2-7E2D-40B5-B18F-A5929D1879B5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11.11.2014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AA53C-2566-4A0A-B941-58EB44E301A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88616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AAA01-046F-47D4-BB0A-299AEB0B1E39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11.11.2014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268DE9-7F62-49BA-BB75-73185B6AA01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94476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634A3-9A8F-48D2-A376-70DEFA7395F5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11.11.2014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98C74A-D351-4F2D-8562-C5F2B927437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34308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330CC-3521-4480-A037-8363C0179A26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11.11.2014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69CB0B-9D48-4549-84F9-FEF8559BFF8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27629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F70D9-CC4F-4922-9CCE-7C5B9595AE14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11.11.2014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FF2654-2ECF-4EE9-B9B7-B000D0FE5F9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7639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1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33400" y="404813"/>
            <a:ext cx="475932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38329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Arial" charset="0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Arial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Arial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Arial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Arial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Arial" charset="0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Arial" charset="0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Arial" charset="0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Arial" charset="0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Arial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22A3238-A742-4F04-85C1-1FA8C5E4570A}" type="datetime1">
              <a:rPr lang="ru-RU">
                <a:solidFill>
                  <a:prstClr val="black">
                    <a:tint val="75000"/>
                  </a:prstClr>
                </a:solidFill>
                <a:cs typeface="Arial" charset="0"/>
              </a:rPr>
              <a:pPr>
                <a:defRPr/>
              </a:pPr>
              <a:t>11.11.2014</a:t>
            </a:fld>
            <a:endParaRPr lang="ru-RU">
              <a:solidFill>
                <a:prstClr val="black">
                  <a:tint val="75000"/>
                </a:prstClr>
              </a:solidFill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4897991-5FFA-4193-AE72-2C58F8BE5153}" type="slidenum">
              <a:rPr lang="ru-RU" alt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413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tags" Target="../tags/tag2.xml"/><Relationship Id="rId7" Type="http://schemas.openxmlformats.org/officeDocument/2006/relationships/image" Target="../media/image3.emf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tags" Target="../tags/tag4.xml"/><Relationship Id="rId7" Type="http://schemas.openxmlformats.org/officeDocument/2006/relationships/image" Target="../media/image3.emf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tags" Target="../tags/tag6.xml"/><Relationship Id="rId7" Type="http://schemas.openxmlformats.org/officeDocument/2006/relationships/image" Target="../media/image4.jpeg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8.png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7" Type="http://schemas.openxmlformats.org/officeDocument/2006/relationships/image" Target="../media/image4.jpeg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4.bin"/><Relationship Id="rId4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2.png"/><Relationship Id="rId11" Type="http://schemas.openxmlformats.org/officeDocument/2006/relationships/image" Target="../media/image16.png"/><Relationship Id="rId5" Type="http://schemas.openxmlformats.org/officeDocument/2006/relationships/image" Target="../media/image11.png"/><Relationship Id="rId10" Type="http://schemas.openxmlformats.org/officeDocument/2006/relationships/image" Target="../media/image4.jpe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539552" y="3140968"/>
            <a:ext cx="8352928" cy="201654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z="2100" dirty="0" smtClean="0">
                <a:latin typeface="Segoe UI Semibold" panose="020B0702040204020203" pitchFamily="34" charset="0"/>
                <a:ea typeface="Tahoma" panose="020B0604030504040204" pitchFamily="34" charset="0"/>
                <a:cs typeface="Segoe UI Semibold" panose="020B0702040204020203" pitchFamily="34" charset="0"/>
              </a:rPr>
              <a:t>РАЗРАБОТКА КОНЦЕПЦИИ СНИЖЕНИЯ ИЗДЕРЖЕК БИЗНЕСА, СВЯЗАННЫХ С ПРЕДОСТАВЛЕНИЕМ ОТЧЕТНОСТИ, И ПРЕДЛОЖЕНИЙ ПО ОПТИМИЗАЦИИ ФОРМ ОТЧЕТНОСТИ, СРОКОВ, ПЕРИОДИЧНОСТИ И ПРАВИЛ ПРЕДОСТАВЛЕНИЯ ОТЧЕТНОСТИ</a:t>
            </a:r>
          </a:p>
        </p:txBody>
      </p:sp>
      <p:sp>
        <p:nvSpPr>
          <p:cNvPr id="5123" name="Заголовок 1"/>
          <p:cNvSpPr txBox="1">
            <a:spLocks/>
          </p:cNvSpPr>
          <p:nvPr/>
        </p:nvSpPr>
        <p:spPr bwMode="auto">
          <a:xfrm>
            <a:off x="4355976" y="5293354"/>
            <a:ext cx="4176464" cy="1231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400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Директор Департамента государственного регулирования в экономике </a:t>
            </a:r>
            <a:br>
              <a:rPr lang="ru-RU" altLang="ru-RU" sz="1400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altLang="ru-RU" sz="1400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Министерства экономического развития Российской </a:t>
            </a:r>
            <a:r>
              <a:rPr lang="ru-RU" altLang="ru-RU" sz="1400" dirty="0" smtClean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Федерации</a:t>
            </a:r>
            <a:r>
              <a:rPr lang="en-US" altLang="ru-RU" dirty="0" smtClean="0">
                <a:solidFill>
                  <a:prstClr val="white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/>
            </a:r>
            <a:br>
              <a:rPr lang="en-US" altLang="ru-RU" dirty="0" smtClean="0">
                <a:solidFill>
                  <a:prstClr val="white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</a:br>
            <a:r>
              <a:rPr lang="ru-RU" altLang="ru-RU" sz="2000" b="1" dirty="0" smtClean="0">
                <a:solidFill>
                  <a:prstClr val="white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А.И. ХЕРСОНЦЕВ</a:t>
            </a: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94057" y="6217567"/>
            <a:ext cx="309634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solidFill>
                  <a:prstClr val="white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МОСКВА, 12 НОЯБРЯ 2014</a:t>
            </a:r>
            <a:r>
              <a:rPr lang="en-US" sz="1400" b="1" dirty="0">
                <a:solidFill>
                  <a:prstClr val="white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 </a:t>
            </a:r>
            <a:endParaRPr lang="ru-RU" sz="1400" b="1" dirty="0">
              <a:solidFill>
                <a:prstClr val="white"/>
              </a:solidFill>
              <a:latin typeface="Segoe UI" panose="020B0502040204020203" pitchFamily="34" charset="0"/>
              <a:ea typeface="Tahoma" panose="020B0604030504040204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73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611559" y="3414703"/>
            <a:ext cx="7776865" cy="1260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68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1559" y="1818723"/>
            <a:ext cx="7776865" cy="1260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68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324267" y="404664"/>
            <a:ext cx="8275411" cy="983220"/>
            <a:chOff x="324267" y="404664"/>
            <a:chExt cx="8275411" cy="983220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24267" y="596667"/>
              <a:ext cx="1231562" cy="791217"/>
            </a:xfrm>
            <a:custGeom>
              <a:avLst/>
              <a:gdLst>
                <a:gd name="connsiteX0" fmla="*/ 0 w 1142662"/>
                <a:gd name="connsiteY0" fmla="*/ 0 h 867417"/>
                <a:gd name="connsiteX1" fmla="*/ 1142662 w 1142662"/>
                <a:gd name="connsiteY1" fmla="*/ 0 h 867417"/>
                <a:gd name="connsiteX2" fmla="*/ 1142662 w 1142662"/>
                <a:gd name="connsiteY2" fmla="*/ 867417 h 867417"/>
                <a:gd name="connsiteX3" fmla="*/ 0 w 1142662"/>
                <a:gd name="connsiteY3" fmla="*/ 867417 h 867417"/>
                <a:gd name="connsiteX4" fmla="*/ 0 w 1142662"/>
                <a:gd name="connsiteY4" fmla="*/ 0 h 867417"/>
                <a:gd name="connsiteX0" fmla="*/ 0 w 1206162"/>
                <a:gd name="connsiteY0" fmla="*/ 0 h 867417"/>
                <a:gd name="connsiteX1" fmla="*/ 1142662 w 1206162"/>
                <a:gd name="connsiteY1" fmla="*/ 0 h 867417"/>
                <a:gd name="connsiteX2" fmla="*/ 1206162 w 1206162"/>
                <a:gd name="connsiteY2" fmla="*/ 486417 h 867417"/>
                <a:gd name="connsiteX3" fmla="*/ 0 w 1206162"/>
                <a:gd name="connsiteY3" fmla="*/ 867417 h 867417"/>
                <a:gd name="connsiteX4" fmla="*/ 0 w 1206162"/>
                <a:gd name="connsiteY4" fmla="*/ 0 h 867417"/>
                <a:gd name="connsiteX0" fmla="*/ 228600 w 1206162"/>
                <a:gd name="connsiteY0" fmla="*/ 25400 h 867417"/>
                <a:gd name="connsiteX1" fmla="*/ 1142662 w 1206162"/>
                <a:gd name="connsiteY1" fmla="*/ 0 h 867417"/>
                <a:gd name="connsiteX2" fmla="*/ 1206162 w 1206162"/>
                <a:gd name="connsiteY2" fmla="*/ 486417 h 867417"/>
                <a:gd name="connsiteX3" fmla="*/ 0 w 1206162"/>
                <a:gd name="connsiteY3" fmla="*/ 867417 h 867417"/>
                <a:gd name="connsiteX4" fmla="*/ 228600 w 1206162"/>
                <a:gd name="connsiteY4" fmla="*/ 25400 h 867417"/>
                <a:gd name="connsiteX0" fmla="*/ 254000 w 1231562"/>
                <a:gd name="connsiteY0" fmla="*/ 25400 h 791217"/>
                <a:gd name="connsiteX1" fmla="*/ 1168062 w 1231562"/>
                <a:gd name="connsiteY1" fmla="*/ 0 h 791217"/>
                <a:gd name="connsiteX2" fmla="*/ 1231562 w 1231562"/>
                <a:gd name="connsiteY2" fmla="*/ 486417 h 791217"/>
                <a:gd name="connsiteX3" fmla="*/ 0 w 1231562"/>
                <a:gd name="connsiteY3" fmla="*/ 791217 h 791217"/>
                <a:gd name="connsiteX4" fmla="*/ 254000 w 1231562"/>
                <a:gd name="connsiteY4" fmla="*/ 25400 h 791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1562" h="791217">
                  <a:moveTo>
                    <a:pt x="254000" y="25400"/>
                  </a:moveTo>
                  <a:lnTo>
                    <a:pt x="1168062" y="0"/>
                  </a:lnTo>
                  <a:lnTo>
                    <a:pt x="1231562" y="486417"/>
                  </a:lnTo>
                  <a:lnTo>
                    <a:pt x="0" y="791217"/>
                  </a:lnTo>
                  <a:lnTo>
                    <a:pt x="254000" y="2540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44739D"/>
                </a:gs>
                <a:gs pos="50000">
                  <a:srgbClr val="5183B3"/>
                </a:gs>
                <a:gs pos="100000">
                  <a:srgbClr val="C4D5E5">
                    <a:shade val="100000"/>
                    <a:satMod val="115000"/>
                  </a:srgbClr>
                </a:gs>
              </a:gsLst>
              <a:path path="circle">
                <a:fillToRect l="100000" b="100000"/>
              </a:path>
              <a:tileRect t="-100000" r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86" name="Прямоугольник 85"/>
            <p:cNvSpPr/>
            <p:nvPr/>
          </p:nvSpPr>
          <p:spPr>
            <a:xfrm>
              <a:off x="734244" y="404664"/>
              <a:ext cx="7865434" cy="950898"/>
            </a:xfrm>
            <a:custGeom>
              <a:avLst/>
              <a:gdLst>
                <a:gd name="connsiteX0" fmla="*/ 0 w 8132134"/>
                <a:gd name="connsiteY0" fmla="*/ 0 h 836598"/>
                <a:gd name="connsiteX1" fmla="*/ 8132134 w 8132134"/>
                <a:gd name="connsiteY1" fmla="*/ 0 h 836598"/>
                <a:gd name="connsiteX2" fmla="*/ 8132134 w 8132134"/>
                <a:gd name="connsiteY2" fmla="*/ 836598 h 836598"/>
                <a:gd name="connsiteX3" fmla="*/ 0 w 8132134"/>
                <a:gd name="connsiteY3" fmla="*/ 836598 h 836598"/>
                <a:gd name="connsiteX4" fmla="*/ 0 w 8132134"/>
                <a:gd name="connsiteY4" fmla="*/ 0 h 836598"/>
                <a:gd name="connsiteX0" fmla="*/ 0 w 8132134"/>
                <a:gd name="connsiteY0" fmla="*/ 0 h 950898"/>
                <a:gd name="connsiteX1" fmla="*/ 8132134 w 8132134"/>
                <a:gd name="connsiteY1" fmla="*/ 0 h 950898"/>
                <a:gd name="connsiteX2" fmla="*/ 7789234 w 8132134"/>
                <a:gd name="connsiteY2" fmla="*/ 950898 h 950898"/>
                <a:gd name="connsiteX3" fmla="*/ 0 w 8132134"/>
                <a:gd name="connsiteY3" fmla="*/ 836598 h 950898"/>
                <a:gd name="connsiteX4" fmla="*/ 0 w 8132134"/>
                <a:gd name="connsiteY4" fmla="*/ 0 h 950898"/>
                <a:gd name="connsiteX0" fmla="*/ 266700 w 8132134"/>
                <a:gd name="connsiteY0" fmla="*/ 88900 h 950898"/>
                <a:gd name="connsiteX1" fmla="*/ 8132134 w 8132134"/>
                <a:gd name="connsiteY1" fmla="*/ 0 h 950898"/>
                <a:gd name="connsiteX2" fmla="*/ 7789234 w 8132134"/>
                <a:gd name="connsiteY2" fmla="*/ 950898 h 950898"/>
                <a:gd name="connsiteX3" fmla="*/ 0 w 8132134"/>
                <a:gd name="connsiteY3" fmla="*/ 836598 h 950898"/>
                <a:gd name="connsiteX4" fmla="*/ 266700 w 8132134"/>
                <a:gd name="connsiteY4" fmla="*/ 88900 h 950898"/>
                <a:gd name="connsiteX0" fmla="*/ 0 w 7865434"/>
                <a:gd name="connsiteY0" fmla="*/ 88900 h 1014398"/>
                <a:gd name="connsiteX1" fmla="*/ 7865434 w 7865434"/>
                <a:gd name="connsiteY1" fmla="*/ 0 h 1014398"/>
                <a:gd name="connsiteX2" fmla="*/ 7522534 w 7865434"/>
                <a:gd name="connsiteY2" fmla="*/ 950898 h 1014398"/>
                <a:gd name="connsiteX3" fmla="*/ 50800 w 7865434"/>
                <a:gd name="connsiteY3" fmla="*/ 1014398 h 1014398"/>
                <a:gd name="connsiteX4" fmla="*/ 0 w 7865434"/>
                <a:gd name="connsiteY4" fmla="*/ 88900 h 1014398"/>
                <a:gd name="connsiteX0" fmla="*/ 0 w 7865434"/>
                <a:gd name="connsiteY0" fmla="*/ 88900 h 950898"/>
                <a:gd name="connsiteX1" fmla="*/ 7865434 w 7865434"/>
                <a:gd name="connsiteY1" fmla="*/ 0 h 950898"/>
                <a:gd name="connsiteX2" fmla="*/ 7522534 w 7865434"/>
                <a:gd name="connsiteY2" fmla="*/ 950898 h 950898"/>
                <a:gd name="connsiteX3" fmla="*/ 101600 w 7865434"/>
                <a:gd name="connsiteY3" fmla="*/ 722298 h 950898"/>
                <a:gd name="connsiteX4" fmla="*/ 0 w 7865434"/>
                <a:gd name="connsiteY4" fmla="*/ 88900 h 950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65434" h="950898">
                  <a:moveTo>
                    <a:pt x="0" y="88900"/>
                  </a:moveTo>
                  <a:lnTo>
                    <a:pt x="7865434" y="0"/>
                  </a:lnTo>
                  <a:lnTo>
                    <a:pt x="7522534" y="950898"/>
                  </a:lnTo>
                  <a:lnTo>
                    <a:pt x="101600" y="722298"/>
                  </a:lnTo>
                  <a:lnTo>
                    <a:pt x="0" y="889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</p:grpSp>
      <p:sp>
        <p:nvSpPr>
          <p:cNvPr id="38" name="Номер слайда 1"/>
          <p:cNvSpPr txBox="1">
            <a:spLocks/>
          </p:cNvSpPr>
          <p:nvPr/>
        </p:nvSpPr>
        <p:spPr>
          <a:xfrm>
            <a:off x="6661793" y="637507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ru-RU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 Semibold" panose="020B0702040204020203" pitchFamily="34" charset="0"/>
                <a:ea typeface="Tahoma" panose="020B0604030504040204" pitchFamily="34" charset="0"/>
                <a:cs typeface="Segoe UI Semibold" panose="020B0702040204020203" pitchFamily="34" charset="0"/>
              </a:rPr>
              <a:t>2</a:t>
            </a:r>
            <a:r>
              <a:rPr lang="ru-RU" sz="1400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Segoe UI Semibold" panose="020B0702040204020203" pitchFamily="34" charset="0"/>
                <a:ea typeface="Tahoma" panose="020B0604030504040204" pitchFamily="34" charset="0"/>
                <a:cs typeface="Segoe UI Semibold" panose="020B0702040204020203" pitchFamily="34" charset="0"/>
              </a:rPr>
              <a:t>/9</a:t>
            </a:r>
            <a:endParaRPr lang="ru-RU" sz="2000" dirty="0">
              <a:solidFill>
                <a:prstClr val="black">
                  <a:lumMod val="50000"/>
                  <a:lumOff val="50000"/>
                </a:prstClr>
              </a:solidFill>
              <a:latin typeface="Segoe UI Semibold" panose="020B0702040204020203" pitchFamily="34" charset="0"/>
              <a:ea typeface="Tahoma" panose="020B0604030504040204" pitchFamily="34" charset="0"/>
              <a:cs typeface="Segoe UI Semibold" panose="020B0702040204020203" pitchFamily="34" charset="0"/>
            </a:endParaRPr>
          </a:p>
        </p:txBody>
      </p:sp>
      <p:graphicFrame>
        <p:nvGraphicFramePr>
          <p:cNvPr id="7206" name="Object 38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endParaRPr lang="ru-RU" sz="1400">
              <a:solidFill>
                <a:prstClr val="white"/>
              </a:solidFill>
              <a:sym typeface="Calibri"/>
            </a:endParaRPr>
          </a:p>
        </p:txBody>
      </p:sp>
      <p:sp>
        <p:nvSpPr>
          <p:cNvPr id="57" name="Прямоугольная выноска 2"/>
          <p:cNvSpPr>
            <a:spLocks noChangeArrowheads="1"/>
          </p:cNvSpPr>
          <p:nvPr/>
        </p:nvSpPr>
        <p:spPr bwMode="auto">
          <a:xfrm>
            <a:off x="704974" y="475462"/>
            <a:ext cx="7827466" cy="685800"/>
          </a:xfrm>
          <a:prstGeom prst="wedgeRectCallout">
            <a:avLst>
              <a:gd name="adj1" fmla="val 11014"/>
              <a:gd name="adj2" fmla="val 75000"/>
            </a:avLst>
          </a:prstGeom>
          <a:solidFill>
            <a:schemeClr val="bg1">
              <a:alpha val="0"/>
            </a:schemeClr>
          </a:solidFill>
          <a:ln w="635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>
                <a:solidFill>
                  <a:srgbClr val="3A6286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ДОРОЖНАЯ КАРТА «ПОВЫШЕНИЕ КАЧЕСТВА РЕГУЛЯТОРНОЙ СРЕДЫ ДЛЯ БИЗНЕСА»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>
                <a:solidFill>
                  <a:srgbClr val="3A6286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РАСПОРЯЖЕНИЕ ПРАВИТЕЛЬСТВА РОССИЙСКОЙ ФЕДЕРАЦИИ № 953-Р</a:t>
            </a:r>
          </a:p>
        </p:txBody>
      </p:sp>
      <p:sp>
        <p:nvSpPr>
          <p:cNvPr id="36" name="TextBox 2"/>
          <p:cNvSpPr txBox="1">
            <a:spLocks noChangeArrowheads="1"/>
          </p:cNvSpPr>
          <p:nvPr/>
        </p:nvSpPr>
        <p:spPr bwMode="auto">
          <a:xfrm>
            <a:off x="1907704" y="2187113"/>
            <a:ext cx="626469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719138" indent="-719138" defTabSz="1006475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06475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06475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06475">
              <a:spcBef>
                <a:spcPct val="2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06475">
              <a:spcBef>
                <a:spcPct val="20000"/>
              </a:spcBef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064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064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064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064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0" fontAlgn="base" hangingPunct="0">
              <a:spcBef>
                <a:spcPct val="0"/>
              </a:spcBef>
              <a:spcAft>
                <a:spcPts val="500"/>
              </a:spcAft>
              <a:buFont typeface="Arial" panose="020B0604020202020204" pitchFamily="34" charset="0"/>
              <a:buNone/>
            </a:pPr>
            <a:r>
              <a:rPr lang="ru-RU" altLang="ru-RU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 Semibold" panose="020B0702040204020203" pitchFamily="34" charset="0"/>
                <a:ea typeface="Tahoma" panose="020B0604030504040204" pitchFamily="34" charset="0"/>
                <a:cs typeface="Segoe UI Semibold" panose="020B0702040204020203" pitchFamily="34" charset="0"/>
              </a:rPr>
              <a:t>упрощение взаимодействия государства и бизнеса в рамках осуществления хозяйственной деятельности;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412878" y="5120677"/>
            <a:ext cx="195797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4400" b="1" dirty="0">
                <a:solidFill>
                  <a:srgbClr val="5B9BD5">
                    <a:lumMod val="50000"/>
                  </a:srgbClr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6,2</a:t>
            </a:r>
            <a:endParaRPr lang="ru-RU" dirty="0">
              <a:solidFill>
                <a:srgbClr val="5B9BD5">
                  <a:lumMod val="50000"/>
                </a:srgbClr>
              </a:solidFill>
              <a:latin typeface="Segoe UI" panose="020B0502040204020203" pitchFamily="34" charset="0"/>
              <a:ea typeface="Tahoma" panose="020B0604030504040204" pitchFamily="34" charset="0"/>
              <a:cs typeface="Segoe UI" panose="020B0502040204020203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5B9BD5">
                    <a:lumMod val="50000"/>
                  </a:srgbClr>
                </a:solidFill>
                <a:latin typeface="Segoe UI Semibold" panose="020B0702040204020203" pitchFamily="34" charset="0"/>
                <a:ea typeface="Tahoma" panose="020B0604030504040204" pitchFamily="34" charset="0"/>
                <a:cs typeface="Segoe UI Semibold" panose="020B0702040204020203" pitchFamily="34" charset="0"/>
              </a:rPr>
              <a:t>МЛРД </a:t>
            </a:r>
            <a:r>
              <a:rPr lang="ru-RU" sz="1400" dirty="0">
                <a:solidFill>
                  <a:srgbClr val="5B9BD5">
                    <a:lumMod val="50000"/>
                  </a:srgbClr>
                </a:solidFill>
                <a:latin typeface="Segoe UI Semibold" panose="020B0702040204020203" pitchFamily="34" charset="0"/>
                <a:ea typeface="Tahoma" panose="020B0604030504040204" pitchFamily="34" charset="0"/>
                <a:cs typeface="Segoe UI Semibold" panose="020B0702040204020203" pitchFamily="34" charset="0"/>
              </a:rPr>
              <a:t>ЧАСОВ В ГОД</a:t>
            </a:r>
          </a:p>
        </p:txBody>
      </p:sp>
      <p:pic>
        <p:nvPicPr>
          <p:cNvPr id="45" name="Рисунок 44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724"/>
          <a:stretch/>
        </p:blipFill>
        <p:spPr>
          <a:xfrm>
            <a:off x="8891383" y="0"/>
            <a:ext cx="261257" cy="6858000"/>
          </a:xfrm>
          <a:prstGeom prst="rect">
            <a:avLst/>
          </a:prstGeom>
        </p:spPr>
      </p:pic>
      <p:sp>
        <p:nvSpPr>
          <p:cNvPr id="88" name="Фигура, имеющая форму буквы L 87"/>
          <p:cNvSpPr/>
          <p:nvPr/>
        </p:nvSpPr>
        <p:spPr>
          <a:xfrm rot="13500000" flipV="1">
            <a:off x="1467565" y="2130348"/>
            <a:ext cx="282193" cy="513293"/>
          </a:xfrm>
          <a:custGeom>
            <a:avLst/>
            <a:gdLst>
              <a:gd name="connsiteX0" fmla="*/ 0 w 182452"/>
              <a:gd name="connsiteY0" fmla="*/ 0 h 478923"/>
              <a:gd name="connsiteX1" fmla="*/ 91226 w 182452"/>
              <a:gd name="connsiteY1" fmla="*/ 0 h 478923"/>
              <a:gd name="connsiteX2" fmla="*/ 91226 w 182452"/>
              <a:gd name="connsiteY2" fmla="*/ 387697 h 478923"/>
              <a:gd name="connsiteX3" fmla="*/ 182452 w 182452"/>
              <a:gd name="connsiteY3" fmla="*/ 387697 h 478923"/>
              <a:gd name="connsiteX4" fmla="*/ 182452 w 182452"/>
              <a:gd name="connsiteY4" fmla="*/ 478923 h 478923"/>
              <a:gd name="connsiteX5" fmla="*/ 0 w 182452"/>
              <a:gd name="connsiteY5" fmla="*/ 478923 h 478923"/>
              <a:gd name="connsiteX6" fmla="*/ 0 w 182452"/>
              <a:gd name="connsiteY6" fmla="*/ 0 h 478923"/>
              <a:gd name="connsiteX0" fmla="*/ 0 w 182452"/>
              <a:gd name="connsiteY0" fmla="*/ 0 h 478923"/>
              <a:gd name="connsiteX1" fmla="*/ 91226 w 182452"/>
              <a:gd name="connsiteY1" fmla="*/ 387697 h 478923"/>
              <a:gd name="connsiteX2" fmla="*/ 182452 w 182452"/>
              <a:gd name="connsiteY2" fmla="*/ 387697 h 478923"/>
              <a:gd name="connsiteX3" fmla="*/ 182452 w 182452"/>
              <a:gd name="connsiteY3" fmla="*/ 478923 h 478923"/>
              <a:gd name="connsiteX4" fmla="*/ 0 w 182452"/>
              <a:gd name="connsiteY4" fmla="*/ 478923 h 478923"/>
              <a:gd name="connsiteX5" fmla="*/ 0 w 182452"/>
              <a:gd name="connsiteY5" fmla="*/ 0 h 478923"/>
              <a:gd name="connsiteX0" fmla="*/ 0 w 182452"/>
              <a:gd name="connsiteY0" fmla="*/ 0 h 478923"/>
              <a:gd name="connsiteX1" fmla="*/ 91226 w 182452"/>
              <a:gd name="connsiteY1" fmla="*/ 387697 h 478923"/>
              <a:gd name="connsiteX2" fmla="*/ 182452 w 182452"/>
              <a:gd name="connsiteY2" fmla="*/ 478923 h 478923"/>
              <a:gd name="connsiteX3" fmla="*/ 0 w 182452"/>
              <a:gd name="connsiteY3" fmla="*/ 478923 h 478923"/>
              <a:gd name="connsiteX4" fmla="*/ 0 w 182452"/>
              <a:gd name="connsiteY4" fmla="*/ 0 h 478923"/>
              <a:gd name="connsiteX0" fmla="*/ 0 w 318840"/>
              <a:gd name="connsiteY0" fmla="*/ 0 h 478923"/>
              <a:gd name="connsiteX1" fmla="*/ 91226 w 318840"/>
              <a:gd name="connsiteY1" fmla="*/ 387697 h 478923"/>
              <a:gd name="connsiteX2" fmla="*/ 318840 w 318840"/>
              <a:gd name="connsiteY2" fmla="*/ 477239 h 478923"/>
              <a:gd name="connsiteX3" fmla="*/ 0 w 318840"/>
              <a:gd name="connsiteY3" fmla="*/ 478923 h 478923"/>
              <a:gd name="connsiteX4" fmla="*/ 0 w 318840"/>
              <a:gd name="connsiteY4" fmla="*/ 0 h 478923"/>
              <a:gd name="connsiteX0" fmla="*/ 38727 w 318840"/>
              <a:gd name="connsiteY0" fmla="*/ 0 h 588370"/>
              <a:gd name="connsiteX1" fmla="*/ 91226 w 318840"/>
              <a:gd name="connsiteY1" fmla="*/ 497144 h 588370"/>
              <a:gd name="connsiteX2" fmla="*/ 318840 w 318840"/>
              <a:gd name="connsiteY2" fmla="*/ 586686 h 588370"/>
              <a:gd name="connsiteX3" fmla="*/ 0 w 318840"/>
              <a:gd name="connsiteY3" fmla="*/ 588370 h 588370"/>
              <a:gd name="connsiteX4" fmla="*/ 38727 w 318840"/>
              <a:gd name="connsiteY4" fmla="*/ 0 h 588370"/>
              <a:gd name="connsiteX0" fmla="*/ 158278 w 318840"/>
              <a:gd name="connsiteY0" fmla="*/ 0 h 579952"/>
              <a:gd name="connsiteX1" fmla="*/ 91226 w 318840"/>
              <a:gd name="connsiteY1" fmla="*/ 488726 h 579952"/>
              <a:gd name="connsiteX2" fmla="*/ 318840 w 318840"/>
              <a:gd name="connsiteY2" fmla="*/ 578268 h 579952"/>
              <a:gd name="connsiteX3" fmla="*/ 0 w 318840"/>
              <a:gd name="connsiteY3" fmla="*/ 579952 h 579952"/>
              <a:gd name="connsiteX4" fmla="*/ 158278 w 318840"/>
              <a:gd name="connsiteY4" fmla="*/ 0 h 579952"/>
              <a:gd name="connsiteX0" fmla="*/ 158278 w 318840"/>
              <a:gd name="connsiteY0" fmla="*/ 0 h 579952"/>
              <a:gd name="connsiteX1" fmla="*/ 138372 w 318840"/>
              <a:gd name="connsiteY1" fmla="*/ 492094 h 579952"/>
              <a:gd name="connsiteX2" fmla="*/ 318840 w 318840"/>
              <a:gd name="connsiteY2" fmla="*/ 578268 h 579952"/>
              <a:gd name="connsiteX3" fmla="*/ 0 w 318840"/>
              <a:gd name="connsiteY3" fmla="*/ 579952 h 579952"/>
              <a:gd name="connsiteX4" fmla="*/ 158278 w 318840"/>
              <a:gd name="connsiteY4" fmla="*/ 0 h 579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8840" h="579952">
                <a:moveTo>
                  <a:pt x="158278" y="0"/>
                </a:moveTo>
                <a:lnTo>
                  <a:pt x="138372" y="492094"/>
                </a:lnTo>
                <a:lnTo>
                  <a:pt x="318840" y="578268"/>
                </a:lnTo>
                <a:lnTo>
                  <a:pt x="0" y="579952"/>
                </a:lnTo>
                <a:lnTo>
                  <a:pt x="158278" y="0"/>
                </a:lnTo>
                <a:close/>
              </a:path>
            </a:pathLst>
          </a:custGeom>
          <a:gradFill flip="none" rotWithShape="1">
            <a:gsLst>
              <a:gs pos="0">
                <a:srgbClr val="44739D"/>
              </a:gs>
              <a:gs pos="50000">
                <a:srgbClr val="5183B3"/>
              </a:gs>
              <a:gs pos="100000">
                <a:srgbClr val="B9C7DF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1" name="Фигура, имеющая форму буквы L 87"/>
          <p:cNvSpPr/>
          <p:nvPr/>
        </p:nvSpPr>
        <p:spPr>
          <a:xfrm rot="13500000" flipV="1">
            <a:off x="1467564" y="3692440"/>
            <a:ext cx="282193" cy="513293"/>
          </a:xfrm>
          <a:custGeom>
            <a:avLst/>
            <a:gdLst>
              <a:gd name="connsiteX0" fmla="*/ 0 w 182452"/>
              <a:gd name="connsiteY0" fmla="*/ 0 h 478923"/>
              <a:gd name="connsiteX1" fmla="*/ 91226 w 182452"/>
              <a:gd name="connsiteY1" fmla="*/ 0 h 478923"/>
              <a:gd name="connsiteX2" fmla="*/ 91226 w 182452"/>
              <a:gd name="connsiteY2" fmla="*/ 387697 h 478923"/>
              <a:gd name="connsiteX3" fmla="*/ 182452 w 182452"/>
              <a:gd name="connsiteY3" fmla="*/ 387697 h 478923"/>
              <a:gd name="connsiteX4" fmla="*/ 182452 w 182452"/>
              <a:gd name="connsiteY4" fmla="*/ 478923 h 478923"/>
              <a:gd name="connsiteX5" fmla="*/ 0 w 182452"/>
              <a:gd name="connsiteY5" fmla="*/ 478923 h 478923"/>
              <a:gd name="connsiteX6" fmla="*/ 0 w 182452"/>
              <a:gd name="connsiteY6" fmla="*/ 0 h 478923"/>
              <a:gd name="connsiteX0" fmla="*/ 0 w 182452"/>
              <a:gd name="connsiteY0" fmla="*/ 0 h 478923"/>
              <a:gd name="connsiteX1" fmla="*/ 91226 w 182452"/>
              <a:gd name="connsiteY1" fmla="*/ 387697 h 478923"/>
              <a:gd name="connsiteX2" fmla="*/ 182452 w 182452"/>
              <a:gd name="connsiteY2" fmla="*/ 387697 h 478923"/>
              <a:gd name="connsiteX3" fmla="*/ 182452 w 182452"/>
              <a:gd name="connsiteY3" fmla="*/ 478923 h 478923"/>
              <a:gd name="connsiteX4" fmla="*/ 0 w 182452"/>
              <a:gd name="connsiteY4" fmla="*/ 478923 h 478923"/>
              <a:gd name="connsiteX5" fmla="*/ 0 w 182452"/>
              <a:gd name="connsiteY5" fmla="*/ 0 h 478923"/>
              <a:gd name="connsiteX0" fmla="*/ 0 w 182452"/>
              <a:gd name="connsiteY0" fmla="*/ 0 h 478923"/>
              <a:gd name="connsiteX1" fmla="*/ 91226 w 182452"/>
              <a:gd name="connsiteY1" fmla="*/ 387697 h 478923"/>
              <a:gd name="connsiteX2" fmla="*/ 182452 w 182452"/>
              <a:gd name="connsiteY2" fmla="*/ 478923 h 478923"/>
              <a:gd name="connsiteX3" fmla="*/ 0 w 182452"/>
              <a:gd name="connsiteY3" fmla="*/ 478923 h 478923"/>
              <a:gd name="connsiteX4" fmla="*/ 0 w 182452"/>
              <a:gd name="connsiteY4" fmla="*/ 0 h 478923"/>
              <a:gd name="connsiteX0" fmla="*/ 0 w 318840"/>
              <a:gd name="connsiteY0" fmla="*/ 0 h 478923"/>
              <a:gd name="connsiteX1" fmla="*/ 91226 w 318840"/>
              <a:gd name="connsiteY1" fmla="*/ 387697 h 478923"/>
              <a:gd name="connsiteX2" fmla="*/ 318840 w 318840"/>
              <a:gd name="connsiteY2" fmla="*/ 477239 h 478923"/>
              <a:gd name="connsiteX3" fmla="*/ 0 w 318840"/>
              <a:gd name="connsiteY3" fmla="*/ 478923 h 478923"/>
              <a:gd name="connsiteX4" fmla="*/ 0 w 318840"/>
              <a:gd name="connsiteY4" fmla="*/ 0 h 478923"/>
              <a:gd name="connsiteX0" fmla="*/ 38727 w 318840"/>
              <a:gd name="connsiteY0" fmla="*/ 0 h 588370"/>
              <a:gd name="connsiteX1" fmla="*/ 91226 w 318840"/>
              <a:gd name="connsiteY1" fmla="*/ 497144 h 588370"/>
              <a:gd name="connsiteX2" fmla="*/ 318840 w 318840"/>
              <a:gd name="connsiteY2" fmla="*/ 586686 h 588370"/>
              <a:gd name="connsiteX3" fmla="*/ 0 w 318840"/>
              <a:gd name="connsiteY3" fmla="*/ 588370 h 588370"/>
              <a:gd name="connsiteX4" fmla="*/ 38727 w 318840"/>
              <a:gd name="connsiteY4" fmla="*/ 0 h 588370"/>
              <a:gd name="connsiteX0" fmla="*/ 158278 w 318840"/>
              <a:gd name="connsiteY0" fmla="*/ 0 h 579952"/>
              <a:gd name="connsiteX1" fmla="*/ 91226 w 318840"/>
              <a:gd name="connsiteY1" fmla="*/ 488726 h 579952"/>
              <a:gd name="connsiteX2" fmla="*/ 318840 w 318840"/>
              <a:gd name="connsiteY2" fmla="*/ 578268 h 579952"/>
              <a:gd name="connsiteX3" fmla="*/ 0 w 318840"/>
              <a:gd name="connsiteY3" fmla="*/ 579952 h 579952"/>
              <a:gd name="connsiteX4" fmla="*/ 158278 w 318840"/>
              <a:gd name="connsiteY4" fmla="*/ 0 h 579952"/>
              <a:gd name="connsiteX0" fmla="*/ 158278 w 318840"/>
              <a:gd name="connsiteY0" fmla="*/ 0 h 579952"/>
              <a:gd name="connsiteX1" fmla="*/ 138372 w 318840"/>
              <a:gd name="connsiteY1" fmla="*/ 492094 h 579952"/>
              <a:gd name="connsiteX2" fmla="*/ 318840 w 318840"/>
              <a:gd name="connsiteY2" fmla="*/ 578268 h 579952"/>
              <a:gd name="connsiteX3" fmla="*/ 0 w 318840"/>
              <a:gd name="connsiteY3" fmla="*/ 579952 h 579952"/>
              <a:gd name="connsiteX4" fmla="*/ 158278 w 318840"/>
              <a:gd name="connsiteY4" fmla="*/ 0 h 579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8840" h="579952">
                <a:moveTo>
                  <a:pt x="158278" y="0"/>
                </a:moveTo>
                <a:lnTo>
                  <a:pt x="138372" y="492094"/>
                </a:lnTo>
                <a:lnTo>
                  <a:pt x="318840" y="578268"/>
                </a:lnTo>
                <a:lnTo>
                  <a:pt x="0" y="579952"/>
                </a:lnTo>
                <a:lnTo>
                  <a:pt x="158278" y="0"/>
                </a:lnTo>
                <a:close/>
              </a:path>
            </a:pathLst>
          </a:custGeom>
          <a:gradFill flip="none" rotWithShape="1">
            <a:gsLst>
              <a:gs pos="0">
                <a:srgbClr val="44739D"/>
              </a:gs>
              <a:gs pos="50000">
                <a:srgbClr val="5183B3"/>
              </a:gs>
              <a:gs pos="100000">
                <a:srgbClr val="B9C7DF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07704" y="3783093"/>
            <a:ext cx="59766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500"/>
              </a:spcAft>
            </a:pPr>
            <a:r>
              <a:rPr lang="ru-RU" altLang="ru-RU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 Semibold" panose="020B0702040204020203" pitchFamily="34" charset="0"/>
                <a:ea typeface="Tahoma" panose="020B0604030504040204" pitchFamily="34" charset="0"/>
                <a:cs typeface="Segoe UI Semibold" panose="020B0702040204020203" pitchFamily="34" charset="0"/>
              </a:rPr>
              <a:t>снижение издержек предпринимателей, возникающих в связи с предоставлением отчетности.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6101" y="5253120"/>
            <a:ext cx="598225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657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Прямоугольник 148"/>
          <p:cNvSpPr/>
          <p:nvPr/>
        </p:nvSpPr>
        <p:spPr>
          <a:xfrm rot="20602860">
            <a:off x="5427781" y="4465896"/>
            <a:ext cx="1838775" cy="1235513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50" name="Прямоугольник 149"/>
          <p:cNvSpPr/>
          <p:nvPr/>
        </p:nvSpPr>
        <p:spPr>
          <a:xfrm rot="20602860">
            <a:off x="2529240" y="4895391"/>
            <a:ext cx="1838775" cy="967875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38" name="Прямоугольник 137"/>
          <p:cNvSpPr/>
          <p:nvPr/>
        </p:nvSpPr>
        <p:spPr>
          <a:xfrm rot="20602860">
            <a:off x="6389543" y="2196190"/>
            <a:ext cx="2098223" cy="1089034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35" name="Прямоугольник 134"/>
          <p:cNvSpPr/>
          <p:nvPr/>
        </p:nvSpPr>
        <p:spPr>
          <a:xfrm rot="20602860">
            <a:off x="3916616" y="2216923"/>
            <a:ext cx="1586902" cy="839976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32" name="Прямоугольник 131"/>
          <p:cNvSpPr/>
          <p:nvPr/>
        </p:nvSpPr>
        <p:spPr>
          <a:xfrm rot="20602860">
            <a:off x="2291990" y="2337720"/>
            <a:ext cx="1361020" cy="794025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98" name="Прямая соединительная линия 97"/>
          <p:cNvCxnSpPr/>
          <p:nvPr/>
        </p:nvCxnSpPr>
        <p:spPr>
          <a:xfrm flipV="1">
            <a:off x="2486943" y="4004951"/>
            <a:ext cx="0" cy="1620000"/>
          </a:xfrm>
          <a:prstGeom prst="line">
            <a:avLst/>
          </a:prstGeom>
          <a:ln w="38100">
            <a:solidFill>
              <a:srgbClr val="44739D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 flipV="1">
            <a:off x="5271809" y="4051120"/>
            <a:ext cx="0" cy="1620000"/>
          </a:xfrm>
          <a:prstGeom prst="line">
            <a:avLst/>
          </a:prstGeom>
          <a:ln w="38100">
            <a:solidFill>
              <a:srgbClr val="ACACAC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 flipV="1">
            <a:off x="3880132" y="2316095"/>
            <a:ext cx="0" cy="1620000"/>
          </a:xfrm>
          <a:prstGeom prst="line">
            <a:avLst/>
          </a:prstGeom>
          <a:ln w="38100">
            <a:solidFill>
              <a:srgbClr val="5183B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 flipV="1">
            <a:off x="6443041" y="2348879"/>
            <a:ext cx="0" cy="1620000"/>
          </a:xfrm>
          <a:prstGeom prst="line">
            <a:avLst/>
          </a:prstGeom>
          <a:ln w="38100">
            <a:solidFill>
              <a:srgbClr val="AEC0D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1788752" y="2378552"/>
            <a:ext cx="0" cy="1620000"/>
          </a:xfrm>
          <a:prstGeom prst="line">
            <a:avLst/>
          </a:prstGeom>
          <a:ln w="38100">
            <a:solidFill>
              <a:srgbClr val="AEC0D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206" name="Object 38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endParaRPr lang="ru-RU" sz="1400">
              <a:solidFill>
                <a:prstClr val="white"/>
              </a:solidFill>
              <a:sym typeface="Calibri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55849" y="2294121"/>
            <a:ext cx="14244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solidFill>
                  <a:prstClr val="black">
                    <a:lumMod val="75000"/>
                    <a:lumOff val="25000"/>
                  </a:prstClr>
                </a:solidFill>
                <a:latin typeface="Segoe UI Semibold" panose="020B0702040204020203" pitchFamily="34" charset="0"/>
                <a:ea typeface="Tahoma" panose="020B0604030504040204" pitchFamily="34" charset="0"/>
                <a:cs typeface="Segoe UI Semibold" panose="020B0702040204020203" pitchFamily="34" charset="0"/>
              </a:rPr>
              <a:t>Дублирование предоставления информации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52869" y="5035787"/>
            <a:ext cx="152807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 Semibold" panose="020B0702040204020203" pitchFamily="34" charset="0"/>
                <a:ea typeface="Tahoma" panose="020B0604030504040204" pitchFamily="34" charset="0"/>
                <a:cs typeface="Segoe UI Semibold" panose="020B0702040204020203" pitchFamily="34" charset="0"/>
              </a:rPr>
              <a:t>Частые сроки предоставления отчетности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090391" y="2316095"/>
            <a:ext cx="15730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solidFill>
                  <a:prstClr val="black">
                    <a:lumMod val="75000"/>
                    <a:lumOff val="25000"/>
                  </a:prstClr>
                </a:solidFill>
                <a:latin typeface="Segoe UI Semibold" panose="020B0702040204020203" pitchFamily="34" charset="0"/>
                <a:ea typeface="Tahoma" panose="020B0604030504040204" pitchFamily="34" charset="0"/>
                <a:cs typeface="Segoe UI Semibold" panose="020B0702040204020203" pitchFamily="34" charset="0"/>
              </a:rPr>
              <a:t>Большой объем предоставляемых данных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693915" y="2354513"/>
            <a:ext cx="199315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 Semibold" panose="020B0702040204020203" pitchFamily="34" charset="0"/>
                <a:ea typeface="Tahoma" panose="020B0604030504040204" pitchFamily="34" charset="0"/>
                <a:cs typeface="Segoe UI Semibold" panose="020B0702040204020203" pitchFamily="34" charset="0"/>
              </a:rPr>
              <a:t>Разные каналы и способы предоставления отчетности в ведомства</a:t>
            </a:r>
            <a:endParaRPr lang="ru-RU" sz="1200" b="1" dirty="0">
              <a:solidFill>
                <a:prstClr val="black">
                  <a:lumMod val="75000"/>
                  <a:lumOff val="25000"/>
                </a:prstClr>
              </a:solidFill>
              <a:latin typeface="Segoe UI Semibold" panose="020B0702040204020203" pitchFamily="34" charset="0"/>
              <a:ea typeface="Tahoma" panose="020B0604030504040204" pitchFamily="34" charset="0"/>
              <a:cs typeface="Segoe UI Semibold" panose="020B0702040204020203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668303" y="4686233"/>
            <a:ext cx="135772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 Semibold" panose="020B0702040204020203" pitchFamily="34" charset="0"/>
                <a:ea typeface="Tahoma" panose="020B0604030504040204" pitchFamily="34" charset="0"/>
                <a:cs typeface="Segoe UI Semibold" panose="020B0702040204020203" pitchFamily="34" charset="0"/>
              </a:rPr>
              <a:t>Отсутствие разъяснений по заполнению форм отчетности</a:t>
            </a:r>
          </a:p>
        </p:txBody>
      </p:sp>
      <p:pic>
        <p:nvPicPr>
          <p:cNvPr id="44" name="Рисунок 43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724"/>
          <a:stretch/>
        </p:blipFill>
        <p:spPr>
          <a:xfrm>
            <a:off x="8891383" y="0"/>
            <a:ext cx="261257" cy="6858000"/>
          </a:xfrm>
          <a:prstGeom prst="rect">
            <a:avLst/>
          </a:prstGeom>
        </p:spPr>
      </p:pic>
      <p:grpSp>
        <p:nvGrpSpPr>
          <p:cNvPr id="38" name="Группа 37"/>
          <p:cNvGrpSpPr/>
          <p:nvPr/>
        </p:nvGrpSpPr>
        <p:grpSpPr>
          <a:xfrm>
            <a:off x="324267" y="404664"/>
            <a:ext cx="8275411" cy="983220"/>
            <a:chOff x="324267" y="404664"/>
            <a:chExt cx="8275411" cy="983220"/>
          </a:xfrm>
        </p:grpSpPr>
        <p:sp>
          <p:nvSpPr>
            <p:cNvPr id="42" name="Прямоугольник 13"/>
            <p:cNvSpPr/>
            <p:nvPr/>
          </p:nvSpPr>
          <p:spPr>
            <a:xfrm>
              <a:off x="324267" y="596667"/>
              <a:ext cx="1231562" cy="791217"/>
            </a:xfrm>
            <a:custGeom>
              <a:avLst/>
              <a:gdLst>
                <a:gd name="connsiteX0" fmla="*/ 0 w 1142662"/>
                <a:gd name="connsiteY0" fmla="*/ 0 h 867417"/>
                <a:gd name="connsiteX1" fmla="*/ 1142662 w 1142662"/>
                <a:gd name="connsiteY1" fmla="*/ 0 h 867417"/>
                <a:gd name="connsiteX2" fmla="*/ 1142662 w 1142662"/>
                <a:gd name="connsiteY2" fmla="*/ 867417 h 867417"/>
                <a:gd name="connsiteX3" fmla="*/ 0 w 1142662"/>
                <a:gd name="connsiteY3" fmla="*/ 867417 h 867417"/>
                <a:gd name="connsiteX4" fmla="*/ 0 w 1142662"/>
                <a:gd name="connsiteY4" fmla="*/ 0 h 867417"/>
                <a:gd name="connsiteX0" fmla="*/ 0 w 1206162"/>
                <a:gd name="connsiteY0" fmla="*/ 0 h 867417"/>
                <a:gd name="connsiteX1" fmla="*/ 1142662 w 1206162"/>
                <a:gd name="connsiteY1" fmla="*/ 0 h 867417"/>
                <a:gd name="connsiteX2" fmla="*/ 1206162 w 1206162"/>
                <a:gd name="connsiteY2" fmla="*/ 486417 h 867417"/>
                <a:gd name="connsiteX3" fmla="*/ 0 w 1206162"/>
                <a:gd name="connsiteY3" fmla="*/ 867417 h 867417"/>
                <a:gd name="connsiteX4" fmla="*/ 0 w 1206162"/>
                <a:gd name="connsiteY4" fmla="*/ 0 h 867417"/>
                <a:gd name="connsiteX0" fmla="*/ 228600 w 1206162"/>
                <a:gd name="connsiteY0" fmla="*/ 25400 h 867417"/>
                <a:gd name="connsiteX1" fmla="*/ 1142662 w 1206162"/>
                <a:gd name="connsiteY1" fmla="*/ 0 h 867417"/>
                <a:gd name="connsiteX2" fmla="*/ 1206162 w 1206162"/>
                <a:gd name="connsiteY2" fmla="*/ 486417 h 867417"/>
                <a:gd name="connsiteX3" fmla="*/ 0 w 1206162"/>
                <a:gd name="connsiteY3" fmla="*/ 867417 h 867417"/>
                <a:gd name="connsiteX4" fmla="*/ 228600 w 1206162"/>
                <a:gd name="connsiteY4" fmla="*/ 25400 h 867417"/>
                <a:gd name="connsiteX0" fmla="*/ 254000 w 1231562"/>
                <a:gd name="connsiteY0" fmla="*/ 25400 h 791217"/>
                <a:gd name="connsiteX1" fmla="*/ 1168062 w 1231562"/>
                <a:gd name="connsiteY1" fmla="*/ 0 h 791217"/>
                <a:gd name="connsiteX2" fmla="*/ 1231562 w 1231562"/>
                <a:gd name="connsiteY2" fmla="*/ 486417 h 791217"/>
                <a:gd name="connsiteX3" fmla="*/ 0 w 1231562"/>
                <a:gd name="connsiteY3" fmla="*/ 791217 h 791217"/>
                <a:gd name="connsiteX4" fmla="*/ 254000 w 1231562"/>
                <a:gd name="connsiteY4" fmla="*/ 25400 h 791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1562" h="791217">
                  <a:moveTo>
                    <a:pt x="254000" y="25400"/>
                  </a:moveTo>
                  <a:lnTo>
                    <a:pt x="1168062" y="0"/>
                  </a:lnTo>
                  <a:lnTo>
                    <a:pt x="1231562" y="486417"/>
                  </a:lnTo>
                  <a:lnTo>
                    <a:pt x="0" y="791217"/>
                  </a:lnTo>
                  <a:lnTo>
                    <a:pt x="254000" y="2540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44739D"/>
                </a:gs>
                <a:gs pos="50000">
                  <a:srgbClr val="5183B3"/>
                </a:gs>
                <a:gs pos="100000">
                  <a:srgbClr val="C4D5E5">
                    <a:shade val="100000"/>
                    <a:satMod val="115000"/>
                  </a:srgbClr>
                </a:gs>
              </a:gsLst>
              <a:path path="circle">
                <a:fillToRect l="100000" b="100000"/>
              </a:path>
              <a:tileRect t="-100000" r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43" name="Прямоугольник 85"/>
            <p:cNvSpPr/>
            <p:nvPr/>
          </p:nvSpPr>
          <p:spPr>
            <a:xfrm>
              <a:off x="734244" y="404664"/>
              <a:ext cx="7865434" cy="950898"/>
            </a:xfrm>
            <a:custGeom>
              <a:avLst/>
              <a:gdLst>
                <a:gd name="connsiteX0" fmla="*/ 0 w 8132134"/>
                <a:gd name="connsiteY0" fmla="*/ 0 h 836598"/>
                <a:gd name="connsiteX1" fmla="*/ 8132134 w 8132134"/>
                <a:gd name="connsiteY1" fmla="*/ 0 h 836598"/>
                <a:gd name="connsiteX2" fmla="*/ 8132134 w 8132134"/>
                <a:gd name="connsiteY2" fmla="*/ 836598 h 836598"/>
                <a:gd name="connsiteX3" fmla="*/ 0 w 8132134"/>
                <a:gd name="connsiteY3" fmla="*/ 836598 h 836598"/>
                <a:gd name="connsiteX4" fmla="*/ 0 w 8132134"/>
                <a:gd name="connsiteY4" fmla="*/ 0 h 836598"/>
                <a:gd name="connsiteX0" fmla="*/ 0 w 8132134"/>
                <a:gd name="connsiteY0" fmla="*/ 0 h 950898"/>
                <a:gd name="connsiteX1" fmla="*/ 8132134 w 8132134"/>
                <a:gd name="connsiteY1" fmla="*/ 0 h 950898"/>
                <a:gd name="connsiteX2" fmla="*/ 7789234 w 8132134"/>
                <a:gd name="connsiteY2" fmla="*/ 950898 h 950898"/>
                <a:gd name="connsiteX3" fmla="*/ 0 w 8132134"/>
                <a:gd name="connsiteY3" fmla="*/ 836598 h 950898"/>
                <a:gd name="connsiteX4" fmla="*/ 0 w 8132134"/>
                <a:gd name="connsiteY4" fmla="*/ 0 h 950898"/>
                <a:gd name="connsiteX0" fmla="*/ 266700 w 8132134"/>
                <a:gd name="connsiteY0" fmla="*/ 88900 h 950898"/>
                <a:gd name="connsiteX1" fmla="*/ 8132134 w 8132134"/>
                <a:gd name="connsiteY1" fmla="*/ 0 h 950898"/>
                <a:gd name="connsiteX2" fmla="*/ 7789234 w 8132134"/>
                <a:gd name="connsiteY2" fmla="*/ 950898 h 950898"/>
                <a:gd name="connsiteX3" fmla="*/ 0 w 8132134"/>
                <a:gd name="connsiteY3" fmla="*/ 836598 h 950898"/>
                <a:gd name="connsiteX4" fmla="*/ 266700 w 8132134"/>
                <a:gd name="connsiteY4" fmla="*/ 88900 h 950898"/>
                <a:gd name="connsiteX0" fmla="*/ 0 w 7865434"/>
                <a:gd name="connsiteY0" fmla="*/ 88900 h 1014398"/>
                <a:gd name="connsiteX1" fmla="*/ 7865434 w 7865434"/>
                <a:gd name="connsiteY1" fmla="*/ 0 h 1014398"/>
                <a:gd name="connsiteX2" fmla="*/ 7522534 w 7865434"/>
                <a:gd name="connsiteY2" fmla="*/ 950898 h 1014398"/>
                <a:gd name="connsiteX3" fmla="*/ 50800 w 7865434"/>
                <a:gd name="connsiteY3" fmla="*/ 1014398 h 1014398"/>
                <a:gd name="connsiteX4" fmla="*/ 0 w 7865434"/>
                <a:gd name="connsiteY4" fmla="*/ 88900 h 1014398"/>
                <a:gd name="connsiteX0" fmla="*/ 0 w 7865434"/>
                <a:gd name="connsiteY0" fmla="*/ 88900 h 950898"/>
                <a:gd name="connsiteX1" fmla="*/ 7865434 w 7865434"/>
                <a:gd name="connsiteY1" fmla="*/ 0 h 950898"/>
                <a:gd name="connsiteX2" fmla="*/ 7522534 w 7865434"/>
                <a:gd name="connsiteY2" fmla="*/ 950898 h 950898"/>
                <a:gd name="connsiteX3" fmla="*/ 101600 w 7865434"/>
                <a:gd name="connsiteY3" fmla="*/ 722298 h 950898"/>
                <a:gd name="connsiteX4" fmla="*/ 0 w 7865434"/>
                <a:gd name="connsiteY4" fmla="*/ 88900 h 950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65434" h="950898">
                  <a:moveTo>
                    <a:pt x="0" y="88900"/>
                  </a:moveTo>
                  <a:lnTo>
                    <a:pt x="7865434" y="0"/>
                  </a:lnTo>
                  <a:lnTo>
                    <a:pt x="7522534" y="950898"/>
                  </a:lnTo>
                  <a:lnTo>
                    <a:pt x="101600" y="722298"/>
                  </a:lnTo>
                  <a:lnTo>
                    <a:pt x="0" y="889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</p:grpSp>
      <p:sp>
        <p:nvSpPr>
          <p:cNvPr id="106" name="Заголовок 1"/>
          <p:cNvSpPr txBox="1">
            <a:spLocks/>
          </p:cNvSpPr>
          <p:nvPr/>
        </p:nvSpPr>
        <p:spPr bwMode="auto">
          <a:xfrm>
            <a:off x="920997" y="476672"/>
            <a:ext cx="7395419" cy="695480"/>
          </a:xfrm>
          <a:prstGeom prst="rect">
            <a:avLst/>
          </a:prstGeom>
          <a:solidFill>
            <a:schemeClr val="accent1">
              <a:lumMod val="75000"/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algn="ctr">
              <a:defRPr/>
            </a:pPr>
            <a:r>
              <a:rPr lang="ru-RU" sz="1700" b="1" dirty="0" smtClean="0">
                <a:solidFill>
                  <a:srgbClr val="3A6286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ОСНОВНЫЕ ПРОБЛЕМЫ В СФЕРЕ ПРЕДОСТАВЛЕНИЯ ОТЧЕТНОСТИ</a:t>
            </a:r>
            <a:endParaRPr lang="ru-RU" sz="1700" b="1" dirty="0">
              <a:solidFill>
                <a:srgbClr val="3A6286"/>
              </a:solidFill>
              <a:latin typeface="Segoe UI" panose="020B0502040204020203" pitchFamily="34" charset="0"/>
              <a:ea typeface="Tahoma" panose="020B0604030504040204" pitchFamily="34" charset="0"/>
              <a:cs typeface="Segoe UI" panose="020B0502040204020203" pitchFamily="34" charset="0"/>
              <a:sym typeface="Arial" pitchFamily="34" charset="0"/>
            </a:endParaRPr>
          </a:p>
        </p:txBody>
      </p:sp>
      <p:sp>
        <p:nvSpPr>
          <p:cNvPr id="49" name="Номер слайда 1"/>
          <p:cNvSpPr txBox="1">
            <a:spLocks/>
          </p:cNvSpPr>
          <p:nvPr/>
        </p:nvSpPr>
        <p:spPr>
          <a:xfrm>
            <a:off x="6661793" y="637507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ru-RU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 Semibold" panose="020B0702040204020203" pitchFamily="34" charset="0"/>
                <a:ea typeface="Tahoma" panose="020B0604030504040204" pitchFamily="34" charset="0"/>
                <a:cs typeface="Segoe UI Semibold" panose="020B0702040204020203" pitchFamily="34" charset="0"/>
              </a:rPr>
              <a:t>3</a:t>
            </a:r>
            <a:r>
              <a:rPr lang="ru-RU" sz="1400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Segoe UI Semibold" panose="020B0702040204020203" pitchFamily="34" charset="0"/>
                <a:ea typeface="Tahoma" panose="020B0604030504040204" pitchFamily="34" charset="0"/>
                <a:cs typeface="Segoe UI Semibold" panose="020B0702040204020203" pitchFamily="34" charset="0"/>
              </a:rPr>
              <a:t>/9</a:t>
            </a:r>
            <a:endParaRPr lang="ru-RU" sz="2000" dirty="0">
              <a:solidFill>
                <a:prstClr val="black">
                  <a:lumMod val="50000"/>
                  <a:lumOff val="50000"/>
                </a:prstClr>
              </a:solidFill>
              <a:latin typeface="Segoe UI Semibold" panose="020B0702040204020203" pitchFamily="34" charset="0"/>
              <a:ea typeface="Tahoma" panose="020B0604030504040204" pitchFamily="34" charset="0"/>
              <a:cs typeface="Segoe UI Semibold" panose="020B0702040204020203" pitchFamily="34" charset="0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1785550" y="2378552"/>
            <a:ext cx="2357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AEC0D0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3663815" y="2348880"/>
            <a:ext cx="2357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5183B3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6157947" y="2378552"/>
            <a:ext cx="2357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AEC0D0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5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2206868" y="5282008"/>
            <a:ext cx="2357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44739D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2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4877595" y="5301786"/>
            <a:ext cx="2357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ACACAC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4</a:t>
            </a:r>
          </a:p>
        </p:txBody>
      </p:sp>
      <p:grpSp>
        <p:nvGrpSpPr>
          <p:cNvPr id="46" name="Группа 45"/>
          <p:cNvGrpSpPr/>
          <p:nvPr/>
        </p:nvGrpSpPr>
        <p:grpSpPr>
          <a:xfrm>
            <a:off x="1231215" y="3849882"/>
            <a:ext cx="6614010" cy="307918"/>
            <a:chOff x="1859028" y="3818755"/>
            <a:chExt cx="6614010" cy="307918"/>
          </a:xfrm>
        </p:grpSpPr>
        <p:sp>
          <p:nvSpPr>
            <p:cNvPr id="47" name="Прямоугольник 46"/>
            <p:cNvSpPr/>
            <p:nvPr/>
          </p:nvSpPr>
          <p:spPr>
            <a:xfrm>
              <a:off x="7955460" y="3936095"/>
              <a:ext cx="517578" cy="108000"/>
            </a:xfrm>
            <a:prstGeom prst="rect">
              <a:avLst/>
            </a:prstGeom>
            <a:gradFill flip="none" rotWithShape="1">
              <a:gsLst>
                <a:gs pos="0">
                  <a:srgbClr val="DFDFDF">
                    <a:shade val="30000"/>
                    <a:satMod val="115000"/>
                  </a:srgbClr>
                </a:gs>
                <a:gs pos="50000">
                  <a:srgbClr val="DFDFDF">
                    <a:shade val="67500"/>
                    <a:satMod val="115000"/>
                  </a:srgbClr>
                </a:gs>
                <a:gs pos="100000">
                  <a:srgbClr val="DFDFDF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48" name="Прямоугольник 47"/>
            <p:cNvSpPr/>
            <p:nvPr/>
          </p:nvSpPr>
          <p:spPr>
            <a:xfrm>
              <a:off x="1859028" y="3936095"/>
              <a:ext cx="604820" cy="108000"/>
            </a:xfrm>
            <a:prstGeom prst="rect">
              <a:avLst/>
            </a:prstGeom>
            <a:gradFill flip="none" rotWithShape="1">
              <a:gsLst>
                <a:gs pos="0">
                  <a:srgbClr val="AEC0D0">
                    <a:shade val="30000"/>
                    <a:satMod val="115000"/>
                  </a:srgbClr>
                </a:gs>
                <a:gs pos="50000">
                  <a:srgbClr val="AEC0D0">
                    <a:shade val="67500"/>
                    <a:satMod val="115000"/>
                  </a:srgbClr>
                </a:gs>
                <a:gs pos="100000">
                  <a:schemeClr val="bg1"/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2463850" y="3957253"/>
              <a:ext cx="650906" cy="86841"/>
            </a:xfrm>
            <a:prstGeom prst="rect">
              <a:avLst/>
            </a:prstGeom>
            <a:gradFill flip="none" rotWithShape="1">
              <a:gsLst>
                <a:gs pos="0">
                  <a:srgbClr val="44739D">
                    <a:shade val="30000"/>
                    <a:satMod val="115000"/>
                  </a:srgbClr>
                </a:gs>
                <a:gs pos="50000">
                  <a:srgbClr val="44739D">
                    <a:shade val="67500"/>
                    <a:satMod val="115000"/>
                  </a:srgbClr>
                </a:gs>
                <a:gs pos="100000">
                  <a:srgbClr val="44739D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51" name="Прямоугольник 50"/>
            <p:cNvSpPr/>
            <p:nvPr/>
          </p:nvSpPr>
          <p:spPr>
            <a:xfrm>
              <a:off x="3175396" y="3936095"/>
              <a:ext cx="1332549" cy="108000"/>
            </a:xfrm>
            <a:prstGeom prst="rect">
              <a:avLst/>
            </a:prstGeom>
            <a:gradFill flip="none" rotWithShape="1">
              <a:gsLst>
                <a:gs pos="0">
                  <a:srgbClr val="44739D"/>
                </a:gs>
                <a:gs pos="50000">
                  <a:srgbClr val="5183B3">
                    <a:shade val="67500"/>
                    <a:satMod val="115000"/>
                  </a:srgbClr>
                </a:gs>
                <a:gs pos="100000">
                  <a:srgbClr val="5183B3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52" name="Прямоугольник 51"/>
            <p:cNvSpPr/>
            <p:nvPr/>
          </p:nvSpPr>
          <p:spPr>
            <a:xfrm>
              <a:off x="4527343" y="3946673"/>
              <a:ext cx="1372279" cy="108000"/>
            </a:xfrm>
            <a:prstGeom prst="rect">
              <a:avLst/>
            </a:prstGeom>
            <a:gradFill flip="none" rotWithShape="1">
              <a:gsLst>
                <a:gs pos="0">
                  <a:srgbClr val="ACACAC">
                    <a:shade val="30000"/>
                    <a:satMod val="115000"/>
                  </a:srgbClr>
                </a:gs>
                <a:gs pos="50000">
                  <a:srgbClr val="ACACAC">
                    <a:shade val="67500"/>
                    <a:satMod val="115000"/>
                  </a:srgbClr>
                </a:gs>
                <a:gs pos="100000">
                  <a:srgbClr val="ACACAC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53" name="Прямоугольник 52"/>
            <p:cNvSpPr/>
            <p:nvPr/>
          </p:nvSpPr>
          <p:spPr>
            <a:xfrm>
              <a:off x="5917315" y="3946673"/>
              <a:ext cx="1104159" cy="97421"/>
            </a:xfrm>
            <a:prstGeom prst="rect">
              <a:avLst/>
            </a:prstGeom>
            <a:gradFill flip="none" rotWithShape="1">
              <a:gsLst>
                <a:gs pos="0">
                  <a:srgbClr val="AEC0D0">
                    <a:shade val="30000"/>
                    <a:satMod val="115000"/>
                  </a:srgbClr>
                </a:gs>
                <a:gs pos="50000">
                  <a:srgbClr val="AEC0D0">
                    <a:shade val="67500"/>
                    <a:satMod val="115000"/>
                  </a:srgbClr>
                </a:gs>
                <a:gs pos="100000">
                  <a:srgbClr val="AEC0D0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57" name="Прямоугольник 56"/>
            <p:cNvSpPr/>
            <p:nvPr/>
          </p:nvSpPr>
          <p:spPr>
            <a:xfrm>
              <a:off x="7067508" y="3936095"/>
              <a:ext cx="911496" cy="108000"/>
            </a:xfrm>
            <a:prstGeom prst="rect">
              <a:avLst/>
            </a:prstGeom>
            <a:gradFill flip="none" rotWithShape="1">
              <a:gsLst>
                <a:gs pos="0">
                  <a:srgbClr val="C93A3B">
                    <a:shade val="30000"/>
                    <a:satMod val="115000"/>
                  </a:srgbClr>
                </a:gs>
                <a:gs pos="50000">
                  <a:srgbClr val="C93A3B">
                    <a:shade val="67500"/>
                    <a:satMod val="115000"/>
                  </a:srgbClr>
                </a:gs>
                <a:gs pos="100000">
                  <a:srgbClr val="C93A3B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58" name="Овал 57"/>
            <p:cNvSpPr/>
            <p:nvPr/>
          </p:nvSpPr>
          <p:spPr>
            <a:xfrm>
              <a:off x="2290565" y="3864095"/>
              <a:ext cx="252000" cy="252000"/>
            </a:xfrm>
            <a:prstGeom prst="ellipse">
              <a:avLst/>
            </a:prstGeom>
            <a:solidFill>
              <a:srgbClr val="AEC0D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62" name="Овал 61"/>
            <p:cNvSpPr/>
            <p:nvPr/>
          </p:nvSpPr>
          <p:spPr>
            <a:xfrm>
              <a:off x="4381945" y="3864095"/>
              <a:ext cx="252000" cy="252000"/>
            </a:xfrm>
            <a:prstGeom prst="ellipse">
              <a:avLst/>
            </a:prstGeom>
            <a:solidFill>
              <a:srgbClr val="5183B3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63" name="Овал 62"/>
            <p:cNvSpPr/>
            <p:nvPr/>
          </p:nvSpPr>
          <p:spPr>
            <a:xfrm>
              <a:off x="6944854" y="3874673"/>
              <a:ext cx="252000" cy="252000"/>
            </a:xfrm>
            <a:prstGeom prst="ellipse">
              <a:avLst/>
            </a:prstGeom>
            <a:solidFill>
              <a:srgbClr val="AEC0D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65" name="Овал 64"/>
            <p:cNvSpPr/>
            <p:nvPr/>
          </p:nvSpPr>
          <p:spPr>
            <a:xfrm>
              <a:off x="7837845" y="3864095"/>
              <a:ext cx="252000" cy="252000"/>
            </a:xfrm>
            <a:prstGeom prst="ellipse">
              <a:avLst/>
            </a:prstGeom>
            <a:solidFill>
              <a:srgbClr val="C93A3B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77" name="Овал 76"/>
            <p:cNvSpPr/>
            <p:nvPr/>
          </p:nvSpPr>
          <p:spPr>
            <a:xfrm>
              <a:off x="5773622" y="3864095"/>
              <a:ext cx="252000" cy="252000"/>
            </a:xfrm>
            <a:prstGeom prst="ellipse">
              <a:avLst/>
            </a:prstGeom>
            <a:solidFill>
              <a:srgbClr val="ACACAC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78" name="Овал 77"/>
            <p:cNvSpPr/>
            <p:nvPr/>
          </p:nvSpPr>
          <p:spPr>
            <a:xfrm>
              <a:off x="2988977" y="3864095"/>
              <a:ext cx="252000" cy="252000"/>
            </a:xfrm>
            <a:prstGeom prst="ellipse">
              <a:avLst/>
            </a:prstGeom>
            <a:solidFill>
              <a:srgbClr val="44739D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79" name="TextBox 82"/>
            <p:cNvSpPr txBox="1"/>
            <p:nvPr/>
          </p:nvSpPr>
          <p:spPr>
            <a:xfrm>
              <a:off x="7846922" y="3818755"/>
              <a:ext cx="235715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ru-RU" sz="1200" b="1" dirty="0">
                  <a:solidFill>
                    <a:prstClr val="white"/>
                  </a:solidFill>
                  <a:latin typeface="Segoe UI" panose="020B0502040204020203" pitchFamily="34" charset="0"/>
                  <a:ea typeface="Tahoma" panose="020B0604030504040204" pitchFamily="34" charset="0"/>
                  <a:cs typeface="Segoe UI" panose="020B0502040204020203" pitchFamily="34" charset="0"/>
                </a:rPr>
                <a:t>…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115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2903992" y="2923693"/>
            <a:ext cx="3038627" cy="3745668"/>
          </a:xfrm>
          <a:prstGeom prst="rect">
            <a:avLst/>
          </a:prstGeom>
          <a:gradFill flip="none" rotWithShape="1">
            <a:gsLst>
              <a:gs pos="0">
                <a:srgbClr val="EDEDED"/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011020" y="2923693"/>
            <a:ext cx="2682603" cy="3745668"/>
          </a:xfrm>
          <a:prstGeom prst="rect">
            <a:avLst/>
          </a:prstGeom>
          <a:gradFill flip="none" rotWithShape="1">
            <a:gsLst>
              <a:gs pos="0">
                <a:srgbClr val="EDEDED"/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04718" y="2923693"/>
            <a:ext cx="2630873" cy="3745668"/>
          </a:xfrm>
          <a:prstGeom prst="rect">
            <a:avLst/>
          </a:prstGeom>
          <a:gradFill flip="none" rotWithShape="1">
            <a:gsLst>
              <a:gs pos="0">
                <a:srgbClr val="EDEDED"/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graphicFrame>
        <p:nvGraphicFramePr>
          <p:cNvPr id="7206" name="Object 38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endParaRPr lang="ru-RU" sz="1400">
              <a:solidFill>
                <a:prstClr val="white"/>
              </a:solidFill>
              <a:sym typeface="Calibri"/>
            </a:endParaRPr>
          </a:p>
        </p:txBody>
      </p:sp>
      <p:graphicFrame>
        <p:nvGraphicFramePr>
          <p:cNvPr id="29" name="Таблица 28"/>
          <p:cNvGraphicFramePr>
            <a:graphicFrameLocks noGrp="1"/>
          </p:cNvGraphicFramePr>
          <p:nvPr>
            <p:extLst/>
          </p:nvPr>
        </p:nvGraphicFramePr>
        <p:xfrm>
          <a:off x="204718" y="188641"/>
          <a:ext cx="8488905" cy="2633256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3981523"/>
                <a:gridCol w="1652708"/>
                <a:gridCol w="1508136"/>
                <a:gridCol w="1346538"/>
              </a:tblGrid>
              <a:tr h="252117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kern="1200" dirty="0" smtClean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ОСНОВНЫЕ НАПРАВЛЕНИЯ ПРОГРАММ ПО ОПТИМИЗАЦИИ </a:t>
                      </a:r>
                      <a:r>
                        <a:rPr lang="ru-RU" sz="1300" b="1" baseline="0" dirty="0" smtClean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ПРОЦЕССА ПРЕДОСТАВЛЕНИЯ ИНФОРМАЦИИ</a:t>
                      </a:r>
                      <a:endParaRPr lang="ru-RU" sz="1300" b="1" kern="1200" dirty="0" smtClean="0">
                        <a:solidFill>
                          <a:schemeClr val="bg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44739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300" b="1" dirty="0" smtClean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США</a:t>
                      </a:r>
                    </a:p>
                  </a:txBody>
                  <a:tcPr marL="36000" marR="36000" marT="36000" marB="36000" anchor="ctr">
                    <a:solidFill>
                      <a:srgbClr val="D1575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300" b="1" dirty="0" smtClean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Великобритания</a:t>
                      </a:r>
                      <a:endParaRPr lang="ru-RU" sz="1300" b="1" dirty="0">
                        <a:solidFill>
                          <a:schemeClr val="bg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44739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300" b="1" dirty="0" smtClean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ЕС</a:t>
                      </a:r>
                      <a:endParaRPr lang="ru-RU" sz="1300" b="1" dirty="0">
                        <a:solidFill>
                          <a:schemeClr val="bg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D15757"/>
                    </a:solidFill>
                  </a:tcPr>
                </a:tc>
              </a:tr>
              <a:tr h="611310">
                <a:tc vMerge="1">
                  <a:txBody>
                    <a:bodyPr/>
                    <a:lstStyle/>
                    <a:p>
                      <a:pPr algn="ctr"/>
                      <a:endParaRPr lang="ru-RU" sz="1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u="none" kern="1200" dirty="0" smtClean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ICB</a:t>
                      </a:r>
                      <a:r>
                        <a:rPr lang="ru-RU" sz="1300" b="1" u="none" kern="1200" dirty="0" smtClean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/>
                      </a:r>
                      <a:br>
                        <a:rPr lang="ru-RU" sz="1300" b="1" u="none" kern="1200" dirty="0" smtClean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</a:br>
                      <a:r>
                        <a:rPr lang="en-US" sz="1300" b="1" u="none" kern="1200" dirty="0" smtClean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(Information Collection Budget)</a:t>
                      </a:r>
                      <a:endParaRPr lang="ru-RU" sz="1300" b="1" i="0" u="none" kern="1200" dirty="0" smtClean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D157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u="none" kern="1200" dirty="0" smtClean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Red Tape</a:t>
                      </a:r>
                      <a:br>
                        <a:rPr lang="ru-RU" sz="1300" b="1" u="none" kern="1200" dirty="0" smtClean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</a:br>
                      <a:r>
                        <a:rPr lang="ru-RU" sz="1300" b="1" u="none" kern="1200" dirty="0" smtClean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Challenge</a:t>
                      </a:r>
                      <a:endParaRPr lang="ru-RU" sz="1300" b="1" i="0" u="none" kern="1200" dirty="0" smtClean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44739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u="none" kern="1200" dirty="0" smtClean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REFIT</a:t>
                      </a:r>
                      <a:endParaRPr lang="en-US" sz="1300" b="1" i="0" u="none" kern="1200" dirty="0" smtClean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D15757"/>
                    </a:solidFill>
                  </a:tcPr>
                </a:tc>
              </a:tr>
              <a:tr h="432215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rgbClr val="2B4863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Год запуска программы</a:t>
                      </a:r>
                      <a:endParaRPr lang="ru-RU" sz="1200" kern="1200" dirty="0">
                        <a:solidFill>
                          <a:srgbClr val="2B4863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36000" marR="36000" marT="72000" marB="72000" anchor="ctr">
                    <a:solidFill>
                      <a:srgbClr val="CCD8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</a:pPr>
                      <a:r>
                        <a:rPr lang="ru-RU" sz="1200" kern="1200" dirty="0" smtClean="0">
                          <a:solidFill>
                            <a:srgbClr val="2B4863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1999</a:t>
                      </a:r>
                      <a:endParaRPr lang="ru-RU" sz="1200" kern="1200" dirty="0">
                        <a:solidFill>
                          <a:srgbClr val="2B4863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36000" marR="36000" marT="72000" marB="72000" anchor="ctr">
                    <a:solidFill>
                      <a:srgbClr val="CCD8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</a:pPr>
                      <a:r>
                        <a:rPr lang="ru-RU" sz="1200" kern="1200" dirty="0" smtClean="0">
                          <a:solidFill>
                            <a:srgbClr val="2B4863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2011</a:t>
                      </a:r>
                      <a:endParaRPr lang="ru-RU" sz="1200" kern="1200" dirty="0">
                        <a:solidFill>
                          <a:srgbClr val="2B4863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36000" marR="36000" marT="72000" marB="72000" anchor="ctr">
                    <a:solidFill>
                      <a:srgbClr val="CCD8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</a:pPr>
                      <a:r>
                        <a:rPr lang="ru-RU" sz="1200" kern="1200" dirty="0" smtClean="0">
                          <a:solidFill>
                            <a:srgbClr val="2B4863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2006</a:t>
                      </a:r>
                      <a:endParaRPr lang="ru-RU" sz="1200" kern="1200" dirty="0">
                        <a:solidFill>
                          <a:srgbClr val="2B4863"/>
                        </a:solidFill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36000" marR="36000" marT="72000" marB="72000" anchor="ctr">
                    <a:solidFill>
                      <a:srgbClr val="CCD8E2"/>
                    </a:solidFill>
                  </a:tcPr>
                </a:tc>
              </a:tr>
              <a:tr h="432215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dirty="0" smtClean="0">
                          <a:solidFill>
                            <a:srgbClr val="2B4863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Предоставление форм отчетности в электронном виде</a:t>
                      </a:r>
                      <a:endParaRPr lang="ru-RU" sz="1200" dirty="0">
                        <a:solidFill>
                          <a:srgbClr val="2B4863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72000" marB="72000" anchor="ctr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ru-RU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72000" marB="72000">
                    <a:solidFill>
                      <a:srgbClr val="FA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ru-RU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72000" marB="72000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ru-RU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72000" marB="72000">
                    <a:solidFill>
                      <a:srgbClr val="FAECEC"/>
                    </a:solidFill>
                  </a:tcPr>
                </a:tc>
              </a:tr>
              <a:tr h="432215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dirty="0" smtClean="0">
                          <a:solidFill>
                            <a:srgbClr val="2B4863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Снижение частоты предоставления форм отчетности</a:t>
                      </a:r>
                      <a:endParaRPr lang="ru-RU" sz="1200" dirty="0">
                        <a:solidFill>
                          <a:srgbClr val="2B4863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72000" marB="72000" anchor="ctr">
                    <a:solidFill>
                      <a:srgbClr val="CCD8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ru-RU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72000" marB="72000">
                    <a:solidFill>
                      <a:srgbClr val="CCD8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ru-RU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72000" marB="72000">
                    <a:solidFill>
                      <a:srgbClr val="CCD8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ru-RU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72000" marB="72000">
                    <a:solidFill>
                      <a:srgbClr val="CCD8E2"/>
                    </a:solidFill>
                  </a:tcPr>
                </a:tc>
              </a:tr>
              <a:tr h="432215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2B4863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Повышение</a:t>
                      </a:r>
                      <a:r>
                        <a:rPr lang="ru-RU" sz="1200" baseline="0" dirty="0" smtClean="0">
                          <a:solidFill>
                            <a:srgbClr val="2B4863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эффективности использования ранее предоставленной информации</a:t>
                      </a:r>
                      <a:endParaRPr lang="ru-RU" sz="1200" dirty="0">
                        <a:solidFill>
                          <a:srgbClr val="2B4863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72000" marB="72000" anchor="ctr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ru-RU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72000" marB="72000">
                    <a:solidFill>
                      <a:srgbClr val="FA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ru-RU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72000" marB="72000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ru-RU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36000" marR="36000" marT="72000" marB="72000">
                    <a:solidFill>
                      <a:srgbClr val="FAECEC"/>
                    </a:solidFill>
                  </a:tcPr>
                </a:tc>
              </a:tr>
            </a:tbl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326922" y="3859796"/>
            <a:ext cx="238941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ru-RU" sz="1200" dirty="0">
                <a:solidFill>
                  <a:srgbClr val="2A578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9,14 млрд час. – общая оценка трудозатрат на предоставление информации в федеральные органы власти (2011)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326922" y="5662511"/>
            <a:ext cx="2492959" cy="933589"/>
          </a:xfrm>
          <a:prstGeom prst="rect">
            <a:avLst/>
          </a:prstGeom>
          <a:noFill/>
        </p:spPr>
        <p:txBody>
          <a:bodyPr wrap="square" tIns="0" bIns="0">
            <a:spAutoFit/>
          </a:bodyPr>
          <a:lstStyle/>
          <a:p>
            <a:pPr marL="171450" indent="-17145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D15757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50 тыс. часов для каждого ведомства</a:t>
            </a:r>
          </a:p>
          <a:p>
            <a:pPr marL="171450" indent="-17145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D15757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2 млн часов – для ведомств, запрашивающих наиболее трудоемкую отчетность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46382" y="6467345"/>
            <a:ext cx="2754270" cy="184666"/>
          </a:xfrm>
          <a:prstGeom prst="rect">
            <a:avLst/>
          </a:prstGeom>
          <a:noFill/>
        </p:spPr>
        <p:txBody>
          <a:bodyPr wrap="square" lIns="36000" tIns="0" rIns="36000" bIns="0">
            <a:spAutoFit/>
          </a:bodyPr>
          <a:lstStyle/>
          <a:p>
            <a:pPr algn="ctr"/>
            <a:endParaRPr lang="ru-RU" sz="1200" dirty="0">
              <a:solidFill>
                <a:srgbClr val="FFC000">
                  <a:lumMod val="75000"/>
                </a:srgbClr>
              </a:solidFill>
              <a:latin typeface="Arial Narrow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925056" y="3859796"/>
            <a:ext cx="3011841" cy="1690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ru-RU" sz="1200" dirty="0">
                <a:solidFill>
                  <a:srgbClr val="2A578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Замена бумажных форм актов о передаче отходов электронными формами</a:t>
            </a:r>
            <a:br>
              <a:rPr lang="ru-RU" sz="1200" dirty="0">
                <a:solidFill>
                  <a:srgbClr val="2A578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ru-RU" sz="1200" dirty="0">
                <a:solidFill>
                  <a:srgbClr val="2A578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(</a:t>
            </a:r>
            <a:r>
              <a:rPr lang="en-US" sz="1200" dirty="0">
                <a:solidFill>
                  <a:srgbClr val="2A578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~2</a:t>
            </a:r>
            <a:r>
              <a:rPr lang="ru-RU" sz="1200" dirty="0">
                <a:solidFill>
                  <a:srgbClr val="2A578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3</a:t>
            </a:r>
            <a:r>
              <a:rPr lang="en-US" sz="1200" dirty="0">
                <a:solidFill>
                  <a:srgbClr val="2A578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</a:t>
            </a:r>
            <a:r>
              <a:rPr lang="ru-RU" sz="1200" dirty="0">
                <a:solidFill>
                  <a:srgbClr val="2A578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млн форм ежегодно)</a:t>
            </a:r>
          </a:p>
          <a:p>
            <a:pPr marL="171450" indent="-171450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ru-RU" sz="1200" dirty="0">
                <a:solidFill>
                  <a:srgbClr val="2A578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Отмена уведомлений о продаже ТВ-приемников розничными продавцами (</a:t>
            </a:r>
            <a:r>
              <a:rPr lang="en-US" sz="1200" dirty="0">
                <a:solidFill>
                  <a:srgbClr val="2A578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~12,5 </a:t>
            </a:r>
            <a:r>
              <a:rPr lang="ru-RU" sz="1200" dirty="0">
                <a:solidFill>
                  <a:srgbClr val="2A578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млн </a:t>
            </a:r>
            <a:r>
              <a:rPr lang="ru-RU" sz="1200" dirty="0" smtClean="0">
                <a:solidFill>
                  <a:srgbClr val="2A578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уведомлений </a:t>
            </a:r>
            <a:r>
              <a:rPr lang="ru-RU" sz="1200" dirty="0">
                <a:solidFill>
                  <a:srgbClr val="2A578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ежегодно)</a:t>
            </a:r>
          </a:p>
          <a:p>
            <a:pPr marL="171450" indent="-171450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pPr>
            <a:r>
              <a:rPr lang="ru-RU" sz="1200" dirty="0">
                <a:solidFill>
                  <a:srgbClr val="2A578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…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001382" y="5901165"/>
            <a:ext cx="2957952" cy="664797"/>
          </a:xfrm>
          <a:prstGeom prst="rect">
            <a:avLst/>
          </a:prstGeom>
          <a:noFill/>
        </p:spPr>
        <p:txBody>
          <a:bodyPr wrap="square" lIns="36000" tIns="0" rIns="36000" bIns="0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ru-RU" sz="1200" dirty="0">
                <a:solidFill>
                  <a:srgbClr val="D15757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На каждый фунт чистых издержек бизнеса от новых требований должно приходиться 2 фунта сокращения издержек от упрощения требований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019403" y="3859796"/>
            <a:ext cx="2674220" cy="19974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lvl="0" indent="-17145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ru-RU" sz="1200" dirty="0">
                <a:solidFill>
                  <a:srgbClr val="2A578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Упрощение требований к предоставлению сведений об объемах промышленного производства (</a:t>
            </a:r>
            <a:r>
              <a:rPr lang="en-US" sz="1200" dirty="0">
                <a:solidFill>
                  <a:srgbClr val="2A578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PRODCOM regulation</a:t>
            </a:r>
            <a:r>
              <a:rPr lang="ru-RU" sz="1200" dirty="0">
                <a:solidFill>
                  <a:srgbClr val="2A578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) позволит экономить 33,4 млрд евро ежегодно</a:t>
            </a:r>
          </a:p>
          <a:p>
            <a:pPr marL="171450" lvl="0" indent="-17145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ru-RU" sz="1200" dirty="0">
                <a:solidFill>
                  <a:srgbClr val="2A578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Упрощение требований к предоставлению отчетности о случаях причинения вреда на производстве позволит снизить издержки на 172 млн </a:t>
            </a:r>
            <a:r>
              <a:rPr lang="ru-RU" sz="1200" dirty="0" smtClean="0">
                <a:solidFill>
                  <a:srgbClr val="2A578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евро</a:t>
            </a:r>
            <a:endParaRPr lang="ru-RU" sz="1200" dirty="0">
              <a:solidFill>
                <a:srgbClr val="2A578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pic>
        <p:nvPicPr>
          <p:cNvPr id="50" name="Рисунок 4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724"/>
          <a:stretch/>
        </p:blipFill>
        <p:spPr>
          <a:xfrm>
            <a:off x="8891383" y="0"/>
            <a:ext cx="261257" cy="6858000"/>
          </a:xfrm>
          <a:prstGeom prst="rect">
            <a:avLst/>
          </a:prstGeom>
        </p:spPr>
      </p:pic>
      <p:sp>
        <p:nvSpPr>
          <p:cNvPr id="48" name="Номер слайда 1"/>
          <p:cNvSpPr txBox="1">
            <a:spLocks/>
          </p:cNvSpPr>
          <p:nvPr/>
        </p:nvSpPr>
        <p:spPr>
          <a:xfrm>
            <a:off x="8100391" y="6375079"/>
            <a:ext cx="618801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 Semibold" panose="020B0702040204020203" pitchFamily="34" charset="0"/>
                <a:ea typeface="Tahoma" panose="020B0604030504040204" pitchFamily="34" charset="0"/>
                <a:cs typeface="Segoe UI Semibold" panose="020B0702040204020203" pitchFamily="34" charset="0"/>
              </a:rPr>
              <a:t>4</a:t>
            </a:r>
            <a:r>
              <a:rPr lang="ru-RU" sz="1400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Segoe UI Semibold" panose="020B0702040204020203" pitchFamily="34" charset="0"/>
                <a:ea typeface="Tahoma" panose="020B0604030504040204" pitchFamily="34" charset="0"/>
                <a:cs typeface="Segoe UI Semibold" panose="020B0702040204020203" pitchFamily="34" charset="0"/>
              </a:rPr>
              <a:t>/9</a:t>
            </a:r>
            <a:endParaRPr lang="ru-RU" sz="2000" dirty="0">
              <a:solidFill>
                <a:prstClr val="black">
                  <a:lumMod val="50000"/>
                  <a:lumOff val="50000"/>
                </a:prstClr>
              </a:solidFill>
              <a:latin typeface="Segoe UI Semibold" panose="020B0702040204020203" pitchFamily="34" charset="0"/>
              <a:ea typeface="Tahoma" panose="020B0604030504040204" pitchFamily="34" charset="0"/>
              <a:cs typeface="Segoe UI Semibold" panose="020B0702040204020203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6" r="16755"/>
          <a:stretch/>
        </p:blipFill>
        <p:spPr>
          <a:xfrm>
            <a:off x="1238997" y="2923692"/>
            <a:ext cx="562313" cy="514942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13"/>
          <a:stretch/>
        </p:blipFill>
        <p:spPr>
          <a:xfrm>
            <a:off x="4018377" y="2923763"/>
            <a:ext cx="712412" cy="5148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7958" y="2923763"/>
            <a:ext cx="868725" cy="514800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3203848" y="3499756"/>
            <a:ext cx="2341471" cy="397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ru-RU" sz="1100" b="1" dirty="0">
                <a:solidFill>
                  <a:srgbClr val="2A578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ОПТИМИЗАЦИЯ ФОРМ </a:t>
            </a:r>
            <a:r>
              <a:rPr lang="ru-RU" sz="1100" b="1" dirty="0" smtClean="0">
                <a:solidFill>
                  <a:srgbClr val="2A578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ru-RU" sz="1100" b="1" dirty="0" smtClean="0">
                <a:solidFill>
                  <a:srgbClr val="2A578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1100" b="1" dirty="0" smtClean="0">
                <a:solidFill>
                  <a:srgbClr val="2A578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 </a:t>
            </a:r>
            <a:r>
              <a:rPr lang="ru-RU" sz="1100" b="1" dirty="0">
                <a:solidFill>
                  <a:srgbClr val="2A578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КОНКРЕТНЫХ ОТРАСЛЯХ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01022" y="3499756"/>
            <a:ext cx="2052386" cy="397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ru-RU" sz="1100" b="1" dirty="0">
                <a:solidFill>
                  <a:srgbClr val="2A578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ОПТИМИЗАЦИЯ ФОРМ </a:t>
            </a:r>
            <a:r>
              <a:rPr lang="ru-RU" sz="1100" b="1" dirty="0" smtClean="0">
                <a:solidFill>
                  <a:srgbClr val="2A578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ru-RU" sz="1100" b="1" dirty="0" smtClean="0">
                <a:solidFill>
                  <a:srgbClr val="2A578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1100" b="1" dirty="0" smtClean="0">
                <a:solidFill>
                  <a:srgbClr val="2A578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ВО </a:t>
            </a:r>
            <a:r>
              <a:rPr lang="ru-RU" sz="1100" b="1" dirty="0">
                <a:solidFill>
                  <a:srgbClr val="2A578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ВСЕХ ОТРАСЛЯХ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09500" y="3499756"/>
            <a:ext cx="2341471" cy="397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ru-RU" sz="1100" b="1" dirty="0">
                <a:solidFill>
                  <a:srgbClr val="2A578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ОПТИМИЗАЦИЯ ФОРМ </a:t>
            </a:r>
            <a:r>
              <a:rPr lang="ru-RU" sz="1100" b="1" dirty="0" smtClean="0">
                <a:solidFill>
                  <a:srgbClr val="2A578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ru-RU" sz="1100" b="1" dirty="0" smtClean="0">
                <a:solidFill>
                  <a:srgbClr val="2A578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1100" b="1" dirty="0" smtClean="0">
                <a:solidFill>
                  <a:srgbClr val="2A578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 </a:t>
            </a:r>
            <a:r>
              <a:rPr lang="ru-RU" sz="1100" b="1" dirty="0">
                <a:solidFill>
                  <a:srgbClr val="2A578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КОНКРЕТНЫХ ОТРАСЛЯХ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9103" y="4867908"/>
            <a:ext cx="2310204" cy="7017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ru-RU" sz="1100" b="1" dirty="0">
                <a:solidFill>
                  <a:srgbClr val="D15757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МИНИМАЛЬНОЕ ЦЕЛЕВОЕ ЗНАЧЕНИЕ СНИЖЕНИЯ ТРУДОЗАТРАТ ПО СУЩЕСТВУЮЩИМ ФОРМАМ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235115" y="5586979"/>
            <a:ext cx="2310204" cy="2446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ru-RU" sz="1100" b="1" dirty="0">
                <a:solidFill>
                  <a:srgbClr val="D15757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ПРИНЦИП </a:t>
            </a:r>
            <a:r>
              <a:rPr lang="en-US" sz="1100" b="1" dirty="0">
                <a:solidFill>
                  <a:srgbClr val="D15757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ONE-IN, TWO-OUT</a:t>
            </a:r>
            <a:endParaRPr lang="ru-RU" sz="1100" b="1" dirty="0">
              <a:solidFill>
                <a:srgbClr val="D15757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4" name="Фигура, имеющая форму буквы L 87"/>
          <p:cNvSpPr/>
          <p:nvPr/>
        </p:nvSpPr>
        <p:spPr>
          <a:xfrm rot="13500000" flipV="1">
            <a:off x="4949986" y="1477774"/>
            <a:ext cx="175985" cy="339052"/>
          </a:xfrm>
          <a:custGeom>
            <a:avLst/>
            <a:gdLst>
              <a:gd name="connsiteX0" fmla="*/ 0 w 182452"/>
              <a:gd name="connsiteY0" fmla="*/ 0 h 478923"/>
              <a:gd name="connsiteX1" fmla="*/ 91226 w 182452"/>
              <a:gd name="connsiteY1" fmla="*/ 0 h 478923"/>
              <a:gd name="connsiteX2" fmla="*/ 91226 w 182452"/>
              <a:gd name="connsiteY2" fmla="*/ 387697 h 478923"/>
              <a:gd name="connsiteX3" fmla="*/ 182452 w 182452"/>
              <a:gd name="connsiteY3" fmla="*/ 387697 h 478923"/>
              <a:gd name="connsiteX4" fmla="*/ 182452 w 182452"/>
              <a:gd name="connsiteY4" fmla="*/ 478923 h 478923"/>
              <a:gd name="connsiteX5" fmla="*/ 0 w 182452"/>
              <a:gd name="connsiteY5" fmla="*/ 478923 h 478923"/>
              <a:gd name="connsiteX6" fmla="*/ 0 w 182452"/>
              <a:gd name="connsiteY6" fmla="*/ 0 h 478923"/>
              <a:gd name="connsiteX0" fmla="*/ 0 w 182452"/>
              <a:gd name="connsiteY0" fmla="*/ 0 h 478923"/>
              <a:gd name="connsiteX1" fmla="*/ 91226 w 182452"/>
              <a:gd name="connsiteY1" fmla="*/ 387697 h 478923"/>
              <a:gd name="connsiteX2" fmla="*/ 182452 w 182452"/>
              <a:gd name="connsiteY2" fmla="*/ 387697 h 478923"/>
              <a:gd name="connsiteX3" fmla="*/ 182452 w 182452"/>
              <a:gd name="connsiteY3" fmla="*/ 478923 h 478923"/>
              <a:gd name="connsiteX4" fmla="*/ 0 w 182452"/>
              <a:gd name="connsiteY4" fmla="*/ 478923 h 478923"/>
              <a:gd name="connsiteX5" fmla="*/ 0 w 182452"/>
              <a:gd name="connsiteY5" fmla="*/ 0 h 478923"/>
              <a:gd name="connsiteX0" fmla="*/ 0 w 182452"/>
              <a:gd name="connsiteY0" fmla="*/ 0 h 478923"/>
              <a:gd name="connsiteX1" fmla="*/ 91226 w 182452"/>
              <a:gd name="connsiteY1" fmla="*/ 387697 h 478923"/>
              <a:gd name="connsiteX2" fmla="*/ 182452 w 182452"/>
              <a:gd name="connsiteY2" fmla="*/ 478923 h 478923"/>
              <a:gd name="connsiteX3" fmla="*/ 0 w 182452"/>
              <a:gd name="connsiteY3" fmla="*/ 478923 h 478923"/>
              <a:gd name="connsiteX4" fmla="*/ 0 w 182452"/>
              <a:gd name="connsiteY4" fmla="*/ 0 h 478923"/>
              <a:gd name="connsiteX0" fmla="*/ 0 w 318840"/>
              <a:gd name="connsiteY0" fmla="*/ 0 h 478923"/>
              <a:gd name="connsiteX1" fmla="*/ 91226 w 318840"/>
              <a:gd name="connsiteY1" fmla="*/ 387697 h 478923"/>
              <a:gd name="connsiteX2" fmla="*/ 318840 w 318840"/>
              <a:gd name="connsiteY2" fmla="*/ 477239 h 478923"/>
              <a:gd name="connsiteX3" fmla="*/ 0 w 318840"/>
              <a:gd name="connsiteY3" fmla="*/ 478923 h 478923"/>
              <a:gd name="connsiteX4" fmla="*/ 0 w 318840"/>
              <a:gd name="connsiteY4" fmla="*/ 0 h 478923"/>
              <a:gd name="connsiteX0" fmla="*/ 38727 w 318840"/>
              <a:gd name="connsiteY0" fmla="*/ 0 h 588370"/>
              <a:gd name="connsiteX1" fmla="*/ 91226 w 318840"/>
              <a:gd name="connsiteY1" fmla="*/ 497144 h 588370"/>
              <a:gd name="connsiteX2" fmla="*/ 318840 w 318840"/>
              <a:gd name="connsiteY2" fmla="*/ 586686 h 588370"/>
              <a:gd name="connsiteX3" fmla="*/ 0 w 318840"/>
              <a:gd name="connsiteY3" fmla="*/ 588370 h 588370"/>
              <a:gd name="connsiteX4" fmla="*/ 38727 w 318840"/>
              <a:gd name="connsiteY4" fmla="*/ 0 h 588370"/>
              <a:gd name="connsiteX0" fmla="*/ 158278 w 318840"/>
              <a:gd name="connsiteY0" fmla="*/ 0 h 579952"/>
              <a:gd name="connsiteX1" fmla="*/ 91226 w 318840"/>
              <a:gd name="connsiteY1" fmla="*/ 488726 h 579952"/>
              <a:gd name="connsiteX2" fmla="*/ 318840 w 318840"/>
              <a:gd name="connsiteY2" fmla="*/ 578268 h 579952"/>
              <a:gd name="connsiteX3" fmla="*/ 0 w 318840"/>
              <a:gd name="connsiteY3" fmla="*/ 579952 h 579952"/>
              <a:gd name="connsiteX4" fmla="*/ 158278 w 318840"/>
              <a:gd name="connsiteY4" fmla="*/ 0 h 579952"/>
              <a:gd name="connsiteX0" fmla="*/ 158278 w 318840"/>
              <a:gd name="connsiteY0" fmla="*/ 0 h 579952"/>
              <a:gd name="connsiteX1" fmla="*/ 138372 w 318840"/>
              <a:gd name="connsiteY1" fmla="*/ 492094 h 579952"/>
              <a:gd name="connsiteX2" fmla="*/ 318840 w 318840"/>
              <a:gd name="connsiteY2" fmla="*/ 578268 h 579952"/>
              <a:gd name="connsiteX3" fmla="*/ 0 w 318840"/>
              <a:gd name="connsiteY3" fmla="*/ 579952 h 579952"/>
              <a:gd name="connsiteX4" fmla="*/ 158278 w 318840"/>
              <a:gd name="connsiteY4" fmla="*/ 0 h 579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8840" h="579952">
                <a:moveTo>
                  <a:pt x="158278" y="0"/>
                </a:moveTo>
                <a:lnTo>
                  <a:pt x="138372" y="492094"/>
                </a:lnTo>
                <a:lnTo>
                  <a:pt x="318840" y="578268"/>
                </a:lnTo>
                <a:lnTo>
                  <a:pt x="0" y="579952"/>
                </a:lnTo>
                <a:lnTo>
                  <a:pt x="158278" y="0"/>
                </a:lnTo>
                <a:close/>
              </a:path>
            </a:pathLst>
          </a:custGeom>
          <a:gradFill flip="none" rotWithShape="1">
            <a:gsLst>
              <a:gs pos="0">
                <a:srgbClr val="44739D"/>
              </a:gs>
              <a:gs pos="50000">
                <a:srgbClr val="5183B3"/>
              </a:gs>
              <a:gs pos="100000">
                <a:srgbClr val="B9C7DF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33" name="Фигура, имеющая форму буквы L 87"/>
          <p:cNvSpPr/>
          <p:nvPr/>
        </p:nvSpPr>
        <p:spPr>
          <a:xfrm rot="13500000" flipV="1">
            <a:off x="4949987" y="1908080"/>
            <a:ext cx="175985" cy="339052"/>
          </a:xfrm>
          <a:custGeom>
            <a:avLst/>
            <a:gdLst>
              <a:gd name="connsiteX0" fmla="*/ 0 w 182452"/>
              <a:gd name="connsiteY0" fmla="*/ 0 h 478923"/>
              <a:gd name="connsiteX1" fmla="*/ 91226 w 182452"/>
              <a:gd name="connsiteY1" fmla="*/ 0 h 478923"/>
              <a:gd name="connsiteX2" fmla="*/ 91226 w 182452"/>
              <a:gd name="connsiteY2" fmla="*/ 387697 h 478923"/>
              <a:gd name="connsiteX3" fmla="*/ 182452 w 182452"/>
              <a:gd name="connsiteY3" fmla="*/ 387697 h 478923"/>
              <a:gd name="connsiteX4" fmla="*/ 182452 w 182452"/>
              <a:gd name="connsiteY4" fmla="*/ 478923 h 478923"/>
              <a:gd name="connsiteX5" fmla="*/ 0 w 182452"/>
              <a:gd name="connsiteY5" fmla="*/ 478923 h 478923"/>
              <a:gd name="connsiteX6" fmla="*/ 0 w 182452"/>
              <a:gd name="connsiteY6" fmla="*/ 0 h 478923"/>
              <a:gd name="connsiteX0" fmla="*/ 0 w 182452"/>
              <a:gd name="connsiteY0" fmla="*/ 0 h 478923"/>
              <a:gd name="connsiteX1" fmla="*/ 91226 w 182452"/>
              <a:gd name="connsiteY1" fmla="*/ 387697 h 478923"/>
              <a:gd name="connsiteX2" fmla="*/ 182452 w 182452"/>
              <a:gd name="connsiteY2" fmla="*/ 387697 h 478923"/>
              <a:gd name="connsiteX3" fmla="*/ 182452 w 182452"/>
              <a:gd name="connsiteY3" fmla="*/ 478923 h 478923"/>
              <a:gd name="connsiteX4" fmla="*/ 0 w 182452"/>
              <a:gd name="connsiteY4" fmla="*/ 478923 h 478923"/>
              <a:gd name="connsiteX5" fmla="*/ 0 w 182452"/>
              <a:gd name="connsiteY5" fmla="*/ 0 h 478923"/>
              <a:gd name="connsiteX0" fmla="*/ 0 w 182452"/>
              <a:gd name="connsiteY0" fmla="*/ 0 h 478923"/>
              <a:gd name="connsiteX1" fmla="*/ 91226 w 182452"/>
              <a:gd name="connsiteY1" fmla="*/ 387697 h 478923"/>
              <a:gd name="connsiteX2" fmla="*/ 182452 w 182452"/>
              <a:gd name="connsiteY2" fmla="*/ 478923 h 478923"/>
              <a:gd name="connsiteX3" fmla="*/ 0 w 182452"/>
              <a:gd name="connsiteY3" fmla="*/ 478923 h 478923"/>
              <a:gd name="connsiteX4" fmla="*/ 0 w 182452"/>
              <a:gd name="connsiteY4" fmla="*/ 0 h 478923"/>
              <a:gd name="connsiteX0" fmla="*/ 0 w 318840"/>
              <a:gd name="connsiteY0" fmla="*/ 0 h 478923"/>
              <a:gd name="connsiteX1" fmla="*/ 91226 w 318840"/>
              <a:gd name="connsiteY1" fmla="*/ 387697 h 478923"/>
              <a:gd name="connsiteX2" fmla="*/ 318840 w 318840"/>
              <a:gd name="connsiteY2" fmla="*/ 477239 h 478923"/>
              <a:gd name="connsiteX3" fmla="*/ 0 w 318840"/>
              <a:gd name="connsiteY3" fmla="*/ 478923 h 478923"/>
              <a:gd name="connsiteX4" fmla="*/ 0 w 318840"/>
              <a:gd name="connsiteY4" fmla="*/ 0 h 478923"/>
              <a:gd name="connsiteX0" fmla="*/ 38727 w 318840"/>
              <a:gd name="connsiteY0" fmla="*/ 0 h 588370"/>
              <a:gd name="connsiteX1" fmla="*/ 91226 w 318840"/>
              <a:gd name="connsiteY1" fmla="*/ 497144 h 588370"/>
              <a:gd name="connsiteX2" fmla="*/ 318840 w 318840"/>
              <a:gd name="connsiteY2" fmla="*/ 586686 h 588370"/>
              <a:gd name="connsiteX3" fmla="*/ 0 w 318840"/>
              <a:gd name="connsiteY3" fmla="*/ 588370 h 588370"/>
              <a:gd name="connsiteX4" fmla="*/ 38727 w 318840"/>
              <a:gd name="connsiteY4" fmla="*/ 0 h 588370"/>
              <a:gd name="connsiteX0" fmla="*/ 158278 w 318840"/>
              <a:gd name="connsiteY0" fmla="*/ 0 h 579952"/>
              <a:gd name="connsiteX1" fmla="*/ 91226 w 318840"/>
              <a:gd name="connsiteY1" fmla="*/ 488726 h 579952"/>
              <a:gd name="connsiteX2" fmla="*/ 318840 w 318840"/>
              <a:gd name="connsiteY2" fmla="*/ 578268 h 579952"/>
              <a:gd name="connsiteX3" fmla="*/ 0 w 318840"/>
              <a:gd name="connsiteY3" fmla="*/ 579952 h 579952"/>
              <a:gd name="connsiteX4" fmla="*/ 158278 w 318840"/>
              <a:gd name="connsiteY4" fmla="*/ 0 h 579952"/>
              <a:gd name="connsiteX0" fmla="*/ 158278 w 318840"/>
              <a:gd name="connsiteY0" fmla="*/ 0 h 579952"/>
              <a:gd name="connsiteX1" fmla="*/ 138372 w 318840"/>
              <a:gd name="connsiteY1" fmla="*/ 492094 h 579952"/>
              <a:gd name="connsiteX2" fmla="*/ 318840 w 318840"/>
              <a:gd name="connsiteY2" fmla="*/ 578268 h 579952"/>
              <a:gd name="connsiteX3" fmla="*/ 0 w 318840"/>
              <a:gd name="connsiteY3" fmla="*/ 579952 h 579952"/>
              <a:gd name="connsiteX4" fmla="*/ 158278 w 318840"/>
              <a:gd name="connsiteY4" fmla="*/ 0 h 579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8840" h="579952">
                <a:moveTo>
                  <a:pt x="158278" y="0"/>
                </a:moveTo>
                <a:lnTo>
                  <a:pt x="138372" y="492094"/>
                </a:lnTo>
                <a:lnTo>
                  <a:pt x="318840" y="578268"/>
                </a:lnTo>
                <a:lnTo>
                  <a:pt x="0" y="579952"/>
                </a:lnTo>
                <a:lnTo>
                  <a:pt x="158278" y="0"/>
                </a:lnTo>
                <a:close/>
              </a:path>
            </a:pathLst>
          </a:custGeom>
          <a:gradFill flip="none" rotWithShape="1">
            <a:gsLst>
              <a:gs pos="0">
                <a:srgbClr val="44739D"/>
              </a:gs>
              <a:gs pos="50000">
                <a:srgbClr val="5183B3"/>
              </a:gs>
              <a:gs pos="100000">
                <a:srgbClr val="B9C7DF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36" name="Фигура, имеющая форму буквы L 87"/>
          <p:cNvSpPr/>
          <p:nvPr/>
        </p:nvSpPr>
        <p:spPr>
          <a:xfrm rot="13500000" flipV="1">
            <a:off x="4949988" y="2365279"/>
            <a:ext cx="175985" cy="339052"/>
          </a:xfrm>
          <a:custGeom>
            <a:avLst/>
            <a:gdLst>
              <a:gd name="connsiteX0" fmla="*/ 0 w 182452"/>
              <a:gd name="connsiteY0" fmla="*/ 0 h 478923"/>
              <a:gd name="connsiteX1" fmla="*/ 91226 w 182452"/>
              <a:gd name="connsiteY1" fmla="*/ 0 h 478923"/>
              <a:gd name="connsiteX2" fmla="*/ 91226 w 182452"/>
              <a:gd name="connsiteY2" fmla="*/ 387697 h 478923"/>
              <a:gd name="connsiteX3" fmla="*/ 182452 w 182452"/>
              <a:gd name="connsiteY3" fmla="*/ 387697 h 478923"/>
              <a:gd name="connsiteX4" fmla="*/ 182452 w 182452"/>
              <a:gd name="connsiteY4" fmla="*/ 478923 h 478923"/>
              <a:gd name="connsiteX5" fmla="*/ 0 w 182452"/>
              <a:gd name="connsiteY5" fmla="*/ 478923 h 478923"/>
              <a:gd name="connsiteX6" fmla="*/ 0 w 182452"/>
              <a:gd name="connsiteY6" fmla="*/ 0 h 478923"/>
              <a:gd name="connsiteX0" fmla="*/ 0 w 182452"/>
              <a:gd name="connsiteY0" fmla="*/ 0 h 478923"/>
              <a:gd name="connsiteX1" fmla="*/ 91226 w 182452"/>
              <a:gd name="connsiteY1" fmla="*/ 387697 h 478923"/>
              <a:gd name="connsiteX2" fmla="*/ 182452 w 182452"/>
              <a:gd name="connsiteY2" fmla="*/ 387697 h 478923"/>
              <a:gd name="connsiteX3" fmla="*/ 182452 w 182452"/>
              <a:gd name="connsiteY3" fmla="*/ 478923 h 478923"/>
              <a:gd name="connsiteX4" fmla="*/ 0 w 182452"/>
              <a:gd name="connsiteY4" fmla="*/ 478923 h 478923"/>
              <a:gd name="connsiteX5" fmla="*/ 0 w 182452"/>
              <a:gd name="connsiteY5" fmla="*/ 0 h 478923"/>
              <a:gd name="connsiteX0" fmla="*/ 0 w 182452"/>
              <a:gd name="connsiteY0" fmla="*/ 0 h 478923"/>
              <a:gd name="connsiteX1" fmla="*/ 91226 w 182452"/>
              <a:gd name="connsiteY1" fmla="*/ 387697 h 478923"/>
              <a:gd name="connsiteX2" fmla="*/ 182452 w 182452"/>
              <a:gd name="connsiteY2" fmla="*/ 478923 h 478923"/>
              <a:gd name="connsiteX3" fmla="*/ 0 w 182452"/>
              <a:gd name="connsiteY3" fmla="*/ 478923 h 478923"/>
              <a:gd name="connsiteX4" fmla="*/ 0 w 182452"/>
              <a:gd name="connsiteY4" fmla="*/ 0 h 478923"/>
              <a:gd name="connsiteX0" fmla="*/ 0 w 318840"/>
              <a:gd name="connsiteY0" fmla="*/ 0 h 478923"/>
              <a:gd name="connsiteX1" fmla="*/ 91226 w 318840"/>
              <a:gd name="connsiteY1" fmla="*/ 387697 h 478923"/>
              <a:gd name="connsiteX2" fmla="*/ 318840 w 318840"/>
              <a:gd name="connsiteY2" fmla="*/ 477239 h 478923"/>
              <a:gd name="connsiteX3" fmla="*/ 0 w 318840"/>
              <a:gd name="connsiteY3" fmla="*/ 478923 h 478923"/>
              <a:gd name="connsiteX4" fmla="*/ 0 w 318840"/>
              <a:gd name="connsiteY4" fmla="*/ 0 h 478923"/>
              <a:gd name="connsiteX0" fmla="*/ 38727 w 318840"/>
              <a:gd name="connsiteY0" fmla="*/ 0 h 588370"/>
              <a:gd name="connsiteX1" fmla="*/ 91226 w 318840"/>
              <a:gd name="connsiteY1" fmla="*/ 497144 h 588370"/>
              <a:gd name="connsiteX2" fmla="*/ 318840 w 318840"/>
              <a:gd name="connsiteY2" fmla="*/ 586686 h 588370"/>
              <a:gd name="connsiteX3" fmla="*/ 0 w 318840"/>
              <a:gd name="connsiteY3" fmla="*/ 588370 h 588370"/>
              <a:gd name="connsiteX4" fmla="*/ 38727 w 318840"/>
              <a:gd name="connsiteY4" fmla="*/ 0 h 588370"/>
              <a:gd name="connsiteX0" fmla="*/ 158278 w 318840"/>
              <a:gd name="connsiteY0" fmla="*/ 0 h 579952"/>
              <a:gd name="connsiteX1" fmla="*/ 91226 w 318840"/>
              <a:gd name="connsiteY1" fmla="*/ 488726 h 579952"/>
              <a:gd name="connsiteX2" fmla="*/ 318840 w 318840"/>
              <a:gd name="connsiteY2" fmla="*/ 578268 h 579952"/>
              <a:gd name="connsiteX3" fmla="*/ 0 w 318840"/>
              <a:gd name="connsiteY3" fmla="*/ 579952 h 579952"/>
              <a:gd name="connsiteX4" fmla="*/ 158278 w 318840"/>
              <a:gd name="connsiteY4" fmla="*/ 0 h 579952"/>
              <a:gd name="connsiteX0" fmla="*/ 158278 w 318840"/>
              <a:gd name="connsiteY0" fmla="*/ 0 h 579952"/>
              <a:gd name="connsiteX1" fmla="*/ 138372 w 318840"/>
              <a:gd name="connsiteY1" fmla="*/ 492094 h 579952"/>
              <a:gd name="connsiteX2" fmla="*/ 318840 w 318840"/>
              <a:gd name="connsiteY2" fmla="*/ 578268 h 579952"/>
              <a:gd name="connsiteX3" fmla="*/ 0 w 318840"/>
              <a:gd name="connsiteY3" fmla="*/ 579952 h 579952"/>
              <a:gd name="connsiteX4" fmla="*/ 158278 w 318840"/>
              <a:gd name="connsiteY4" fmla="*/ 0 h 579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8840" h="579952">
                <a:moveTo>
                  <a:pt x="158278" y="0"/>
                </a:moveTo>
                <a:lnTo>
                  <a:pt x="138372" y="492094"/>
                </a:lnTo>
                <a:lnTo>
                  <a:pt x="318840" y="578268"/>
                </a:lnTo>
                <a:lnTo>
                  <a:pt x="0" y="579952"/>
                </a:lnTo>
                <a:lnTo>
                  <a:pt x="158278" y="0"/>
                </a:lnTo>
                <a:close/>
              </a:path>
            </a:pathLst>
          </a:custGeom>
          <a:gradFill flip="none" rotWithShape="1">
            <a:gsLst>
              <a:gs pos="0">
                <a:srgbClr val="44739D"/>
              </a:gs>
              <a:gs pos="50000">
                <a:srgbClr val="5183B3"/>
              </a:gs>
              <a:gs pos="100000">
                <a:srgbClr val="B9C7DF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0" name="Фигура, имеющая форму буквы L 87"/>
          <p:cNvSpPr/>
          <p:nvPr/>
        </p:nvSpPr>
        <p:spPr>
          <a:xfrm rot="13500000" flipV="1">
            <a:off x="7975573" y="1477774"/>
            <a:ext cx="175985" cy="339052"/>
          </a:xfrm>
          <a:custGeom>
            <a:avLst/>
            <a:gdLst>
              <a:gd name="connsiteX0" fmla="*/ 0 w 182452"/>
              <a:gd name="connsiteY0" fmla="*/ 0 h 478923"/>
              <a:gd name="connsiteX1" fmla="*/ 91226 w 182452"/>
              <a:gd name="connsiteY1" fmla="*/ 0 h 478923"/>
              <a:gd name="connsiteX2" fmla="*/ 91226 w 182452"/>
              <a:gd name="connsiteY2" fmla="*/ 387697 h 478923"/>
              <a:gd name="connsiteX3" fmla="*/ 182452 w 182452"/>
              <a:gd name="connsiteY3" fmla="*/ 387697 h 478923"/>
              <a:gd name="connsiteX4" fmla="*/ 182452 w 182452"/>
              <a:gd name="connsiteY4" fmla="*/ 478923 h 478923"/>
              <a:gd name="connsiteX5" fmla="*/ 0 w 182452"/>
              <a:gd name="connsiteY5" fmla="*/ 478923 h 478923"/>
              <a:gd name="connsiteX6" fmla="*/ 0 w 182452"/>
              <a:gd name="connsiteY6" fmla="*/ 0 h 478923"/>
              <a:gd name="connsiteX0" fmla="*/ 0 w 182452"/>
              <a:gd name="connsiteY0" fmla="*/ 0 h 478923"/>
              <a:gd name="connsiteX1" fmla="*/ 91226 w 182452"/>
              <a:gd name="connsiteY1" fmla="*/ 387697 h 478923"/>
              <a:gd name="connsiteX2" fmla="*/ 182452 w 182452"/>
              <a:gd name="connsiteY2" fmla="*/ 387697 h 478923"/>
              <a:gd name="connsiteX3" fmla="*/ 182452 w 182452"/>
              <a:gd name="connsiteY3" fmla="*/ 478923 h 478923"/>
              <a:gd name="connsiteX4" fmla="*/ 0 w 182452"/>
              <a:gd name="connsiteY4" fmla="*/ 478923 h 478923"/>
              <a:gd name="connsiteX5" fmla="*/ 0 w 182452"/>
              <a:gd name="connsiteY5" fmla="*/ 0 h 478923"/>
              <a:gd name="connsiteX0" fmla="*/ 0 w 182452"/>
              <a:gd name="connsiteY0" fmla="*/ 0 h 478923"/>
              <a:gd name="connsiteX1" fmla="*/ 91226 w 182452"/>
              <a:gd name="connsiteY1" fmla="*/ 387697 h 478923"/>
              <a:gd name="connsiteX2" fmla="*/ 182452 w 182452"/>
              <a:gd name="connsiteY2" fmla="*/ 478923 h 478923"/>
              <a:gd name="connsiteX3" fmla="*/ 0 w 182452"/>
              <a:gd name="connsiteY3" fmla="*/ 478923 h 478923"/>
              <a:gd name="connsiteX4" fmla="*/ 0 w 182452"/>
              <a:gd name="connsiteY4" fmla="*/ 0 h 478923"/>
              <a:gd name="connsiteX0" fmla="*/ 0 w 318840"/>
              <a:gd name="connsiteY0" fmla="*/ 0 h 478923"/>
              <a:gd name="connsiteX1" fmla="*/ 91226 w 318840"/>
              <a:gd name="connsiteY1" fmla="*/ 387697 h 478923"/>
              <a:gd name="connsiteX2" fmla="*/ 318840 w 318840"/>
              <a:gd name="connsiteY2" fmla="*/ 477239 h 478923"/>
              <a:gd name="connsiteX3" fmla="*/ 0 w 318840"/>
              <a:gd name="connsiteY3" fmla="*/ 478923 h 478923"/>
              <a:gd name="connsiteX4" fmla="*/ 0 w 318840"/>
              <a:gd name="connsiteY4" fmla="*/ 0 h 478923"/>
              <a:gd name="connsiteX0" fmla="*/ 38727 w 318840"/>
              <a:gd name="connsiteY0" fmla="*/ 0 h 588370"/>
              <a:gd name="connsiteX1" fmla="*/ 91226 w 318840"/>
              <a:gd name="connsiteY1" fmla="*/ 497144 h 588370"/>
              <a:gd name="connsiteX2" fmla="*/ 318840 w 318840"/>
              <a:gd name="connsiteY2" fmla="*/ 586686 h 588370"/>
              <a:gd name="connsiteX3" fmla="*/ 0 w 318840"/>
              <a:gd name="connsiteY3" fmla="*/ 588370 h 588370"/>
              <a:gd name="connsiteX4" fmla="*/ 38727 w 318840"/>
              <a:gd name="connsiteY4" fmla="*/ 0 h 588370"/>
              <a:gd name="connsiteX0" fmla="*/ 158278 w 318840"/>
              <a:gd name="connsiteY0" fmla="*/ 0 h 579952"/>
              <a:gd name="connsiteX1" fmla="*/ 91226 w 318840"/>
              <a:gd name="connsiteY1" fmla="*/ 488726 h 579952"/>
              <a:gd name="connsiteX2" fmla="*/ 318840 w 318840"/>
              <a:gd name="connsiteY2" fmla="*/ 578268 h 579952"/>
              <a:gd name="connsiteX3" fmla="*/ 0 w 318840"/>
              <a:gd name="connsiteY3" fmla="*/ 579952 h 579952"/>
              <a:gd name="connsiteX4" fmla="*/ 158278 w 318840"/>
              <a:gd name="connsiteY4" fmla="*/ 0 h 579952"/>
              <a:gd name="connsiteX0" fmla="*/ 158278 w 318840"/>
              <a:gd name="connsiteY0" fmla="*/ 0 h 579952"/>
              <a:gd name="connsiteX1" fmla="*/ 138372 w 318840"/>
              <a:gd name="connsiteY1" fmla="*/ 492094 h 579952"/>
              <a:gd name="connsiteX2" fmla="*/ 318840 w 318840"/>
              <a:gd name="connsiteY2" fmla="*/ 578268 h 579952"/>
              <a:gd name="connsiteX3" fmla="*/ 0 w 318840"/>
              <a:gd name="connsiteY3" fmla="*/ 579952 h 579952"/>
              <a:gd name="connsiteX4" fmla="*/ 158278 w 318840"/>
              <a:gd name="connsiteY4" fmla="*/ 0 h 579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8840" h="579952">
                <a:moveTo>
                  <a:pt x="158278" y="0"/>
                </a:moveTo>
                <a:lnTo>
                  <a:pt x="138372" y="492094"/>
                </a:lnTo>
                <a:lnTo>
                  <a:pt x="318840" y="578268"/>
                </a:lnTo>
                <a:lnTo>
                  <a:pt x="0" y="579952"/>
                </a:lnTo>
                <a:lnTo>
                  <a:pt x="158278" y="0"/>
                </a:lnTo>
                <a:close/>
              </a:path>
            </a:pathLst>
          </a:custGeom>
          <a:gradFill flip="none" rotWithShape="1">
            <a:gsLst>
              <a:gs pos="0">
                <a:srgbClr val="44739D"/>
              </a:gs>
              <a:gs pos="50000">
                <a:srgbClr val="5183B3"/>
              </a:gs>
              <a:gs pos="100000">
                <a:srgbClr val="B9C7DF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2" name="Фигура, имеющая форму буквы L 87"/>
          <p:cNvSpPr/>
          <p:nvPr/>
        </p:nvSpPr>
        <p:spPr>
          <a:xfrm rot="13500000" flipV="1">
            <a:off x="7975574" y="1908080"/>
            <a:ext cx="175985" cy="339052"/>
          </a:xfrm>
          <a:custGeom>
            <a:avLst/>
            <a:gdLst>
              <a:gd name="connsiteX0" fmla="*/ 0 w 182452"/>
              <a:gd name="connsiteY0" fmla="*/ 0 h 478923"/>
              <a:gd name="connsiteX1" fmla="*/ 91226 w 182452"/>
              <a:gd name="connsiteY1" fmla="*/ 0 h 478923"/>
              <a:gd name="connsiteX2" fmla="*/ 91226 w 182452"/>
              <a:gd name="connsiteY2" fmla="*/ 387697 h 478923"/>
              <a:gd name="connsiteX3" fmla="*/ 182452 w 182452"/>
              <a:gd name="connsiteY3" fmla="*/ 387697 h 478923"/>
              <a:gd name="connsiteX4" fmla="*/ 182452 w 182452"/>
              <a:gd name="connsiteY4" fmla="*/ 478923 h 478923"/>
              <a:gd name="connsiteX5" fmla="*/ 0 w 182452"/>
              <a:gd name="connsiteY5" fmla="*/ 478923 h 478923"/>
              <a:gd name="connsiteX6" fmla="*/ 0 w 182452"/>
              <a:gd name="connsiteY6" fmla="*/ 0 h 478923"/>
              <a:gd name="connsiteX0" fmla="*/ 0 w 182452"/>
              <a:gd name="connsiteY0" fmla="*/ 0 h 478923"/>
              <a:gd name="connsiteX1" fmla="*/ 91226 w 182452"/>
              <a:gd name="connsiteY1" fmla="*/ 387697 h 478923"/>
              <a:gd name="connsiteX2" fmla="*/ 182452 w 182452"/>
              <a:gd name="connsiteY2" fmla="*/ 387697 h 478923"/>
              <a:gd name="connsiteX3" fmla="*/ 182452 w 182452"/>
              <a:gd name="connsiteY3" fmla="*/ 478923 h 478923"/>
              <a:gd name="connsiteX4" fmla="*/ 0 w 182452"/>
              <a:gd name="connsiteY4" fmla="*/ 478923 h 478923"/>
              <a:gd name="connsiteX5" fmla="*/ 0 w 182452"/>
              <a:gd name="connsiteY5" fmla="*/ 0 h 478923"/>
              <a:gd name="connsiteX0" fmla="*/ 0 w 182452"/>
              <a:gd name="connsiteY0" fmla="*/ 0 h 478923"/>
              <a:gd name="connsiteX1" fmla="*/ 91226 w 182452"/>
              <a:gd name="connsiteY1" fmla="*/ 387697 h 478923"/>
              <a:gd name="connsiteX2" fmla="*/ 182452 w 182452"/>
              <a:gd name="connsiteY2" fmla="*/ 478923 h 478923"/>
              <a:gd name="connsiteX3" fmla="*/ 0 w 182452"/>
              <a:gd name="connsiteY3" fmla="*/ 478923 h 478923"/>
              <a:gd name="connsiteX4" fmla="*/ 0 w 182452"/>
              <a:gd name="connsiteY4" fmla="*/ 0 h 478923"/>
              <a:gd name="connsiteX0" fmla="*/ 0 w 318840"/>
              <a:gd name="connsiteY0" fmla="*/ 0 h 478923"/>
              <a:gd name="connsiteX1" fmla="*/ 91226 w 318840"/>
              <a:gd name="connsiteY1" fmla="*/ 387697 h 478923"/>
              <a:gd name="connsiteX2" fmla="*/ 318840 w 318840"/>
              <a:gd name="connsiteY2" fmla="*/ 477239 h 478923"/>
              <a:gd name="connsiteX3" fmla="*/ 0 w 318840"/>
              <a:gd name="connsiteY3" fmla="*/ 478923 h 478923"/>
              <a:gd name="connsiteX4" fmla="*/ 0 w 318840"/>
              <a:gd name="connsiteY4" fmla="*/ 0 h 478923"/>
              <a:gd name="connsiteX0" fmla="*/ 38727 w 318840"/>
              <a:gd name="connsiteY0" fmla="*/ 0 h 588370"/>
              <a:gd name="connsiteX1" fmla="*/ 91226 w 318840"/>
              <a:gd name="connsiteY1" fmla="*/ 497144 h 588370"/>
              <a:gd name="connsiteX2" fmla="*/ 318840 w 318840"/>
              <a:gd name="connsiteY2" fmla="*/ 586686 h 588370"/>
              <a:gd name="connsiteX3" fmla="*/ 0 w 318840"/>
              <a:gd name="connsiteY3" fmla="*/ 588370 h 588370"/>
              <a:gd name="connsiteX4" fmla="*/ 38727 w 318840"/>
              <a:gd name="connsiteY4" fmla="*/ 0 h 588370"/>
              <a:gd name="connsiteX0" fmla="*/ 158278 w 318840"/>
              <a:gd name="connsiteY0" fmla="*/ 0 h 579952"/>
              <a:gd name="connsiteX1" fmla="*/ 91226 w 318840"/>
              <a:gd name="connsiteY1" fmla="*/ 488726 h 579952"/>
              <a:gd name="connsiteX2" fmla="*/ 318840 w 318840"/>
              <a:gd name="connsiteY2" fmla="*/ 578268 h 579952"/>
              <a:gd name="connsiteX3" fmla="*/ 0 w 318840"/>
              <a:gd name="connsiteY3" fmla="*/ 579952 h 579952"/>
              <a:gd name="connsiteX4" fmla="*/ 158278 w 318840"/>
              <a:gd name="connsiteY4" fmla="*/ 0 h 579952"/>
              <a:gd name="connsiteX0" fmla="*/ 158278 w 318840"/>
              <a:gd name="connsiteY0" fmla="*/ 0 h 579952"/>
              <a:gd name="connsiteX1" fmla="*/ 138372 w 318840"/>
              <a:gd name="connsiteY1" fmla="*/ 492094 h 579952"/>
              <a:gd name="connsiteX2" fmla="*/ 318840 w 318840"/>
              <a:gd name="connsiteY2" fmla="*/ 578268 h 579952"/>
              <a:gd name="connsiteX3" fmla="*/ 0 w 318840"/>
              <a:gd name="connsiteY3" fmla="*/ 579952 h 579952"/>
              <a:gd name="connsiteX4" fmla="*/ 158278 w 318840"/>
              <a:gd name="connsiteY4" fmla="*/ 0 h 579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8840" h="579952">
                <a:moveTo>
                  <a:pt x="158278" y="0"/>
                </a:moveTo>
                <a:lnTo>
                  <a:pt x="138372" y="492094"/>
                </a:lnTo>
                <a:lnTo>
                  <a:pt x="318840" y="578268"/>
                </a:lnTo>
                <a:lnTo>
                  <a:pt x="0" y="579952"/>
                </a:lnTo>
                <a:lnTo>
                  <a:pt x="158278" y="0"/>
                </a:lnTo>
                <a:close/>
              </a:path>
            </a:pathLst>
          </a:custGeom>
          <a:gradFill flip="none" rotWithShape="1">
            <a:gsLst>
              <a:gs pos="0">
                <a:srgbClr val="44739D"/>
              </a:gs>
              <a:gs pos="50000">
                <a:srgbClr val="5183B3"/>
              </a:gs>
              <a:gs pos="100000">
                <a:srgbClr val="B9C7DF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4" name="Фигура, имеющая форму буквы L 87"/>
          <p:cNvSpPr/>
          <p:nvPr/>
        </p:nvSpPr>
        <p:spPr>
          <a:xfrm rot="13500000" flipV="1">
            <a:off x="7975575" y="2365279"/>
            <a:ext cx="175985" cy="339052"/>
          </a:xfrm>
          <a:custGeom>
            <a:avLst/>
            <a:gdLst>
              <a:gd name="connsiteX0" fmla="*/ 0 w 182452"/>
              <a:gd name="connsiteY0" fmla="*/ 0 h 478923"/>
              <a:gd name="connsiteX1" fmla="*/ 91226 w 182452"/>
              <a:gd name="connsiteY1" fmla="*/ 0 h 478923"/>
              <a:gd name="connsiteX2" fmla="*/ 91226 w 182452"/>
              <a:gd name="connsiteY2" fmla="*/ 387697 h 478923"/>
              <a:gd name="connsiteX3" fmla="*/ 182452 w 182452"/>
              <a:gd name="connsiteY3" fmla="*/ 387697 h 478923"/>
              <a:gd name="connsiteX4" fmla="*/ 182452 w 182452"/>
              <a:gd name="connsiteY4" fmla="*/ 478923 h 478923"/>
              <a:gd name="connsiteX5" fmla="*/ 0 w 182452"/>
              <a:gd name="connsiteY5" fmla="*/ 478923 h 478923"/>
              <a:gd name="connsiteX6" fmla="*/ 0 w 182452"/>
              <a:gd name="connsiteY6" fmla="*/ 0 h 478923"/>
              <a:gd name="connsiteX0" fmla="*/ 0 w 182452"/>
              <a:gd name="connsiteY0" fmla="*/ 0 h 478923"/>
              <a:gd name="connsiteX1" fmla="*/ 91226 w 182452"/>
              <a:gd name="connsiteY1" fmla="*/ 387697 h 478923"/>
              <a:gd name="connsiteX2" fmla="*/ 182452 w 182452"/>
              <a:gd name="connsiteY2" fmla="*/ 387697 h 478923"/>
              <a:gd name="connsiteX3" fmla="*/ 182452 w 182452"/>
              <a:gd name="connsiteY3" fmla="*/ 478923 h 478923"/>
              <a:gd name="connsiteX4" fmla="*/ 0 w 182452"/>
              <a:gd name="connsiteY4" fmla="*/ 478923 h 478923"/>
              <a:gd name="connsiteX5" fmla="*/ 0 w 182452"/>
              <a:gd name="connsiteY5" fmla="*/ 0 h 478923"/>
              <a:gd name="connsiteX0" fmla="*/ 0 w 182452"/>
              <a:gd name="connsiteY0" fmla="*/ 0 h 478923"/>
              <a:gd name="connsiteX1" fmla="*/ 91226 w 182452"/>
              <a:gd name="connsiteY1" fmla="*/ 387697 h 478923"/>
              <a:gd name="connsiteX2" fmla="*/ 182452 w 182452"/>
              <a:gd name="connsiteY2" fmla="*/ 478923 h 478923"/>
              <a:gd name="connsiteX3" fmla="*/ 0 w 182452"/>
              <a:gd name="connsiteY3" fmla="*/ 478923 h 478923"/>
              <a:gd name="connsiteX4" fmla="*/ 0 w 182452"/>
              <a:gd name="connsiteY4" fmla="*/ 0 h 478923"/>
              <a:gd name="connsiteX0" fmla="*/ 0 w 318840"/>
              <a:gd name="connsiteY0" fmla="*/ 0 h 478923"/>
              <a:gd name="connsiteX1" fmla="*/ 91226 w 318840"/>
              <a:gd name="connsiteY1" fmla="*/ 387697 h 478923"/>
              <a:gd name="connsiteX2" fmla="*/ 318840 w 318840"/>
              <a:gd name="connsiteY2" fmla="*/ 477239 h 478923"/>
              <a:gd name="connsiteX3" fmla="*/ 0 w 318840"/>
              <a:gd name="connsiteY3" fmla="*/ 478923 h 478923"/>
              <a:gd name="connsiteX4" fmla="*/ 0 w 318840"/>
              <a:gd name="connsiteY4" fmla="*/ 0 h 478923"/>
              <a:gd name="connsiteX0" fmla="*/ 38727 w 318840"/>
              <a:gd name="connsiteY0" fmla="*/ 0 h 588370"/>
              <a:gd name="connsiteX1" fmla="*/ 91226 w 318840"/>
              <a:gd name="connsiteY1" fmla="*/ 497144 h 588370"/>
              <a:gd name="connsiteX2" fmla="*/ 318840 w 318840"/>
              <a:gd name="connsiteY2" fmla="*/ 586686 h 588370"/>
              <a:gd name="connsiteX3" fmla="*/ 0 w 318840"/>
              <a:gd name="connsiteY3" fmla="*/ 588370 h 588370"/>
              <a:gd name="connsiteX4" fmla="*/ 38727 w 318840"/>
              <a:gd name="connsiteY4" fmla="*/ 0 h 588370"/>
              <a:gd name="connsiteX0" fmla="*/ 158278 w 318840"/>
              <a:gd name="connsiteY0" fmla="*/ 0 h 579952"/>
              <a:gd name="connsiteX1" fmla="*/ 91226 w 318840"/>
              <a:gd name="connsiteY1" fmla="*/ 488726 h 579952"/>
              <a:gd name="connsiteX2" fmla="*/ 318840 w 318840"/>
              <a:gd name="connsiteY2" fmla="*/ 578268 h 579952"/>
              <a:gd name="connsiteX3" fmla="*/ 0 w 318840"/>
              <a:gd name="connsiteY3" fmla="*/ 579952 h 579952"/>
              <a:gd name="connsiteX4" fmla="*/ 158278 w 318840"/>
              <a:gd name="connsiteY4" fmla="*/ 0 h 579952"/>
              <a:gd name="connsiteX0" fmla="*/ 158278 w 318840"/>
              <a:gd name="connsiteY0" fmla="*/ 0 h 579952"/>
              <a:gd name="connsiteX1" fmla="*/ 138372 w 318840"/>
              <a:gd name="connsiteY1" fmla="*/ 492094 h 579952"/>
              <a:gd name="connsiteX2" fmla="*/ 318840 w 318840"/>
              <a:gd name="connsiteY2" fmla="*/ 578268 h 579952"/>
              <a:gd name="connsiteX3" fmla="*/ 0 w 318840"/>
              <a:gd name="connsiteY3" fmla="*/ 579952 h 579952"/>
              <a:gd name="connsiteX4" fmla="*/ 158278 w 318840"/>
              <a:gd name="connsiteY4" fmla="*/ 0 h 579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8840" h="579952">
                <a:moveTo>
                  <a:pt x="158278" y="0"/>
                </a:moveTo>
                <a:lnTo>
                  <a:pt x="138372" y="492094"/>
                </a:lnTo>
                <a:lnTo>
                  <a:pt x="318840" y="578268"/>
                </a:lnTo>
                <a:lnTo>
                  <a:pt x="0" y="579952"/>
                </a:lnTo>
                <a:lnTo>
                  <a:pt x="158278" y="0"/>
                </a:lnTo>
                <a:close/>
              </a:path>
            </a:pathLst>
          </a:custGeom>
          <a:gradFill flip="none" rotWithShape="1">
            <a:gsLst>
              <a:gs pos="0">
                <a:srgbClr val="44739D"/>
              </a:gs>
              <a:gs pos="50000">
                <a:srgbClr val="5183B3"/>
              </a:gs>
              <a:gs pos="100000">
                <a:srgbClr val="B9C7DF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6" name="Фигура, имеющая форму буквы L 87"/>
          <p:cNvSpPr/>
          <p:nvPr/>
        </p:nvSpPr>
        <p:spPr>
          <a:xfrm rot="13500000" flipV="1">
            <a:off x="6550186" y="1477774"/>
            <a:ext cx="175985" cy="339052"/>
          </a:xfrm>
          <a:custGeom>
            <a:avLst/>
            <a:gdLst>
              <a:gd name="connsiteX0" fmla="*/ 0 w 182452"/>
              <a:gd name="connsiteY0" fmla="*/ 0 h 478923"/>
              <a:gd name="connsiteX1" fmla="*/ 91226 w 182452"/>
              <a:gd name="connsiteY1" fmla="*/ 0 h 478923"/>
              <a:gd name="connsiteX2" fmla="*/ 91226 w 182452"/>
              <a:gd name="connsiteY2" fmla="*/ 387697 h 478923"/>
              <a:gd name="connsiteX3" fmla="*/ 182452 w 182452"/>
              <a:gd name="connsiteY3" fmla="*/ 387697 h 478923"/>
              <a:gd name="connsiteX4" fmla="*/ 182452 w 182452"/>
              <a:gd name="connsiteY4" fmla="*/ 478923 h 478923"/>
              <a:gd name="connsiteX5" fmla="*/ 0 w 182452"/>
              <a:gd name="connsiteY5" fmla="*/ 478923 h 478923"/>
              <a:gd name="connsiteX6" fmla="*/ 0 w 182452"/>
              <a:gd name="connsiteY6" fmla="*/ 0 h 478923"/>
              <a:gd name="connsiteX0" fmla="*/ 0 w 182452"/>
              <a:gd name="connsiteY0" fmla="*/ 0 h 478923"/>
              <a:gd name="connsiteX1" fmla="*/ 91226 w 182452"/>
              <a:gd name="connsiteY1" fmla="*/ 387697 h 478923"/>
              <a:gd name="connsiteX2" fmla="*/ 182452 w 182452"/>
              <a:gd name="connsiteY2" fmla="*/ 387697 h 478923"/>
              <a:gd name="connsiteX3" fmla="*/ 182452 w 182452"/>
              <a:gd name="connsiteY3" fmla="*/ 478923 h 478923"/>
              <a:gd name="connsiteX4" fmla="*/ 0 w 182452"/>
              <a:gd name="connsiteY4" fmla="*/ 478923 h 478923"/>
              <a:gd name="connsiteX5" fmla="*/ 0 w 182452"/>
              <a:gd name="connsiteY5" fmla="*/ 0 h 478923"/>
              <a:gd name="connsiteX0" fmla="*/ 0 w 182452"/>
              <a:gd name="connsiteY0" fmla="*/ 0 h 478923"/>
              <a:gd name="connsiteX1" fmla="*/ 91226 w 182452"/>
              <a:gd name="connsiteY1" fmla="*/ 387697 h 478923"/>
              <a:gd name="connsiteX2" fmla="*/ 182452 w 182452"/>
              <a:gd name="connsiteY2" fmla="*/ 478923 h 478923"/>
              <a:gd name="connsiteX3" fmla="*/ 0 w 182452"/>
              <a:gd name="connsiteY3" fmla="*/ 478923 h 478923"/>
              <a:gd name="connsiteX4" fmla="*/ 0 w 182452"/>
              <a:gd name="connsiteY4" fmla="*/ 0 h 478923"/>
              <a:gd name="connsiteX0" fmla="*/ 0 w 318840"/>
              <a:gd name="connsiteY0" fmla="*/ 0 h 478923"/>
              <a:gd name="connsiteX1" fmla="*/ 91226 w 318840"/>
              <a:gd name="connsiteY1" fmla="*/ 387697 h 478923"/>
              <a:gd name="connsiteX2" fmla="*/ 318840 w 318840"/>
              <a:gd name="connsiteY2" fmla="*/ 477239 h 478923"/>
              <a:gd name="connsiteX3" fmla="*/ 0 w 318840"/>
              <a:gd name="connsiteY3" fmla="*/ 478923 h 478923"/>
              <a:gd name="connsiteX4" fmla="*/ 0 w 318840"/>
              <a:gd name="connsiteY4" fmla="*/ 0 h 478923"/>
              <a:gd name="connsiteX0" fmla="*/ 38727 w 318840"/>
              <a:gd name="connsiteY0" fmla="*/ 0 h 588370"/>
              <a:gd name="connsiteX1" fmla="*/ 91226 w 318840"/>
              <a:gd name="connsiteY1" fmla="*/ 497144 h 588370"/>
              <a:gd name="connsiteX2" fmla="*/ 318840 w 318840"/>
              <a:gd name="connsiteY2" fmla="*/ 586686 h 588370"/>
              <a:gd name="connsiteX3" fmla="*/ 0 w 318840"/>
              <a:gd name="connsiteY3" fmla="*/ 588370 h 588370"/>
              <a:gd name="connsiteX4" fmla="*/ 38727 w 318840"/>
              <a:gd name="connsiteY4" fmla="*/ 0 h 588370"/>
              <a:gd name="connsiteX0" fmla="*/ 158278 w 318840"/>
              <a:gd name="connsiteY0" fmla="*/ 0 h 579952"/>
              <a:gd name="connsiteX1" fmla="*/ 91226 w 318840"/>
              <a:gd name="connsiteY1" fmla="*/ 488726 h 579952"/>
              <a:gd name="connsiteX2" fmla="*/ 318840 w 318840"/>
              <a:gd name="connsiteY2" fmla="*/ 578268 h 579952"/>
              <a:gd name="connsiteX3" fmla="*/ 0 w 318840"/>
              <a:gd name="connsiteY3" fmla="*/ 579952 h 579952"/>
              <a:gd name="connsiteX4" fmla="*/ 158278 w 318840"/>
              <a:gd name="connsiteY4" fmla="*/ 0 h 579952"/>
              <a:gd name="connsiteX0" fmla="*/ 158278 w 318840"/>
              <a:gd name="connsiteY0" fmla="*/ 0 h 579952"/>
              <a:gd name="connsiteX1" fmla="*/ 138372 w 318840"/>
              <a:gd name="connsiteY1" fmla="*/ 492094 h 579952"/>
              <a:gd name="connsiteX2" fmla="*/ 318840 w 318840"/>
              <a:gd name="connsiteY2" fmla="*/ 578268 h 579952"/>
              <a:gd name="connsiteX3" fmla="*/ 0 w 318840"/>
              <a:gd name="connsiteY3" fmla="*/ 579952 h 579952"/>
              <a:gd name="connsiteX4" fmla="*/ 158278 w 318840"/>
              <a:gd name="connsiteY4" fmla="*/ 0 h 579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8840" h="579952">
                <a:moveTo>
                  <a:pt x="158278" y="0"/>
                </a:moveTo>
                <a:lnTo>
                  <a:pt x="138372" y="492094"/>
                </a:lnTo>
                <a:lnTo>
                  <a:pt x="318840" y="578268"/>
                </a:lnTo>
                <a:lnTo>
                  <a:pt x="0" y="579952"/>
                </a:lnTo>
                <a:lnTo>
                  <a:pt x="158278" y="0"/>
                </a:lnTo>
                <a:close/>
              </a:path>
            </a:pathLst>
          </a:custGeom>
          <a:gradFill flip="none" rotWithShape="1">
            <a:gsLst>
              <a:gs pos="0">
                <a:srgbClr val="44739D"/>
              </a:gs>
              <a:gs pos="50000">
                <a:srgbClr val="5183B3"/>
              </a:gs>
              <a:gs pos="100000">
                <a:srgbClr val="B9C7DF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56" name="Фигура, имеющая форму буквы L 87"/>
          <p:cNvSpPr/>
          <p:nvPr/>
        </p:nvSpPr>
        <p:spPr>
          <a:xfrm rot="13500000" flipV="1">
            <a:off x="6550188" y="2365279"/>
            <a:ext cx="175985" cy="339052"/>
          </a:xfrm>
          <a:custGeom>
            <a:avLst/>
            <a:gdLst>
              <a:gd name="connsiteX0" fmla="*/ 0 w 182452"/>
              <a:gd name="connsiteY0" fmla="*/ 0 h 478923"/>
              <a:gd name="connsiteX1" fmla="*/ 91226 w 182452"/>
              <a:gd name="connsiteY1" fmla="*/ 0 h 478923"/>
              <a:gd name="connsiteX2" fmla="*/ 91226 w 182452"/>
              <a:gd name="connsiteY2" fmla="*/ 387697 h 478923"/>
              <a:gd name="connsiteX3" fmla="*/ 182452 w 182452"/>
              <a:gd name="connsiteY3" fmla="*/ 387697 h 478923"/>
              <a:gd name="connsiteX4" fmla="*/ 182452 w 182452"/>
              <a:gd name="connsiteY4" fmla="*/ 478923 h 478923"/>
              <a:gd name="connsiteX5" fmla="*/ 0 w 182452"/>
              <a:gd name="connsiteY5" fmla="*/ 478923 h 478923"/>
              <a:gd name="connsiteX6" fmla="*/ 0 w 182452"/>
              <a:gd name="connsiteY6" fmla="*/ 0 h 478923"/>
              <a:gd name="connsiteX0" fmla="*/ 0 w 182452"/>
              <a:gd name="connsiteY0" fmla="*/ 0 h 478923"/>
              <a:gd name="connsiteX1" fmla="*/ 91226 w 182452"/>
              <a:gd name="connsiteY1" fmla="*/ 387697 h 478923"/>
              <a:gd name="connsiteX2" fmla="*/ 182452 w 182452"/>
              <a:gd name="connsiteY2" fmla="*/ 387697 h 478923"/>
              <a:gd name="connsiteX3" fmla="*/ 182452 w 182452"/>
              <a:gd name="connsiteY3" fmla="*/ 478923 h 478923"/>
              <a:gd name="connsiteX4" fmla="*/ 0 w 182452"/>
              <a:gd name="connsiteY4" fmla="*/ 478923 h 478923"/>
              <a:gd name="connsiteX5" fmla="*/ 0 w 182452"/>
              <a:gd name="connsiteY5" fmla="*/ 0 h 478923"/>
              <a:gd name="connsiteX0" fmla="*/ 0 w 182452"/>
              <a:gd name="connsiteY0" fmla="*/ 0 h 478923"/>
              <a:gd name="connsiteX1" fmla="*/ 91226 w 182452"/>
              <a:gd name="connsiteY1" fmla="*/ 387697 h 478923"/>
              <a:gd name="connsiteX2" fmla="*/ 182452 w 182452"/>
              <a:gd name="connsiteY2" fmla="*/ 478923 h 478923"/>
              <a:gd name="connsiteX3" fmla="*/ 0 w 182452"/>
              <a:gd name="connsiteY3" fmla="*/ 478923 h 478923"/>
              <a:gd name="connsiteX4" fmla="*/ 0 w 182452"/>
              <a:gd name="connsiteY4" fmla="*/ 0 h 478923"/>
              <a:gd name="connsiteX0" fmla="*/ 0 w 318840"/>
              <a:gd name="connsiteY0" fmla="*/ 0 h 478923"/>
              <a:gd name="connsiteX1" fmla="*/ 91226 w 318840"/>
              <a:gd name="connsiteY1" fmla="*/ 387697 h 478923"/>
              <a:gd name="connsiteX2" fmla="*/ 318840 w 318840"/>
              <a:gd name="connsiteY2" fmla="*/ 477239 h 478923"/>
              <a:gd name="connsiteX3" fmla="*/ 0 w 318840"/>
              <a:gd name="connsiteY3" fmla="*/ 478923 h 478923"/>
              <a:gd name="connsiteX4" fmla="*/ 0 w 318840"/>
              <a:gd name="connsiteY4" fmla="*/ 0 h 478923"/>
              <a:gd name="connsiteX0" fmla="*/ 38727 w 318840"/>
              <a:gd name="connsiteY0" fmla="*/ 0 h 588370"/>
              <a:gd name="connsiteX1" fmla="*/ 91226 w 318840"/>
              <a:gd name="connsiteY1" fmla="*/ 497144 h 588370"/>
              <a:gd name="connsiteX2" fmla="*/ 318840 w 318840"/>
              <a:gd name="connsiteY2" fmla="*/ 586686 h 588370"/>
              <a:gd name="connsiteX3" fmla="*/ 0 w 318840"/>
              <a:gd name="connsiteY3" fmla="*/ 588370 h 588370"/>
              <a:gd name="connsiteX4" fmla="*/ 38727 w 318840"/>
              <a:gd name="connsiteY4" fmla="*/ 0 h 588370"/>
              <a:gd name="connsiteX0" fmla="*/ 158278 w 318840"/>
              <a:gd name="connsiteY0" fmla="*/ 0 h 579952"/>
              <a:gd name="connsiteX1" fmla="*/ 91226 w 318840"/>
              <a:gd name="connsiteY1" fmla="*/ 488726 h 579952"/>
              <a:gd name="connsiteX2" fmla="*/ 318840 w 318840"/>
              <a:gd name="connsiteY2" fmla="*/ 578268 h 579952"/>
              <a:gd name="connsiteX3" fmla="*/ 0 w 318840"/>
              <a:gd name="connsiteY3" fmla="*/ 579952 h 579952"/>
              <a:gd name="connsiteX4" fmla="*/ 158278 w 318840"/>
              <a:gd name="connsiteY4" fmla="*/ 0 h 579952"/>
              <a:gd name="connsiteX0" fmla="*/ 158278 w 318840"/>
              <a:gd name="connsiteY0" fmla="*/ 0 h 579952"/>
              <a:gd name="connsiteX1" fmla="*/ 138372 w 318840"/>
              <a:gd name="connsiteY1" fmla="*/ 492094 h 579952"/>
              <a:gd name="connsiteX2" fmla="*/ 318840 w 318840"/>
              <a:gd name="connsiteY2" fmla="*/ 578268 h 579952"/>
              <a:gd name="connsiteX3" fmla="*/ 0 w 318840"/>
              <a:gd name="connsiteY3" fmla="*/ 579952 h 579952"/>
              <a:gd name="connsiteX4" fmla="*/ 158278 w 318840"/>
              <a:gd name="connsiteY4" fmla="*/ 0 h 579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8840" h="579952">
                <a:moveTo>
                  <a:pt x="158278" y="0"/>
                </a:moveTo>
                <a:lnTo>
                  <a:pt x="138372" y="492094"/>
                </a:lnTo>
                <a:lnTo>
                  <a:pt x="318840" y="578268"/>
                </a:lnTo>
                <a:lnTo>
                  <a:pt x="0" y="579952"/>
                </a:lnTo>
                <a:lnTo>
                  <a:pt x="158278" y="0"/>
                </a:lnTo>
                <a:close/>
              </a:path>
            </a:pathLst>
          </a:custGeom>
          <a:gradFill flip="none" rotWithShape="1">
            <a:gsLst>
              <a:gs pos="0">
                <a:srgbClr val="44739D"/>
              </a:gs>
              <a:gs pos="50000">
                <a:srgbClr val="5183B3"/>
              </a:gs>
              <a:gs pos="100000">
                <a:srgbClr val="B9C7DF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399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Прямоугольник 85"/>
          <p:cNvSpPr/>
          <p:nvPr/>
        </p:nvSpPr>
        <p:spPr>
          <a:xfrm>
            <a:off x="599330" y="1628800"/>
            <a:ext cx="3937086" cy="2232248"/>
          </a:xfrm>
          <a:custGeom>
            <a:avLst/>
            <a:gdLst>
              <a:gd name="connsiteX0" fmla="*/ 0 w 3780000"/>
              <a:gd name="connsiteY0" fmla="*/ 0 h 2232248"/>
              <a:gd name="connsiteX1" fmla="*/ 3780000 w 3780000"/>
              <a:gd name="connsiteY1" fmla="*/ 0 h 2232248"/>
              <a:gd name="connsiteX2" fmla="*/ 3780000 w 3780000"/>
              <a:gd name="connsiteY2" fmla="*/ 2232248 h 2232248"/>
              <a:gd name="connsiteX3" fmla="*/ 0 w 3780000"/>
              <a:gd name="connsiteY3" fmla="*/ 2232248 h 2232248"/>
              <a:gd name="connsiteX4" fmla="*/ 0 w 3780000"/>
              <a:gd name="connsiteY4" fmla="*/ 0 h 2232248"/>
              <a:gd name="connsiteX0" fmla="*/ 0 w 3780000"/>
              <a:gd name="connsiteY0" fmla="*/ 0 h 2232248"/>
              <a:gd name="connsiteX1" fmla="*/ 3780000 w 3780000"/>
              <a:gd name="connsiteY1" fmla="*/ 0 h 2232248"/>
              <a:gd name="connsiteX2" fmla="*/ 3452453 w 3780000"/>
              <a:gd name="connsiteY2" fmla="*/ 1877406 h 2232248"/>
              <a:gd name="connsiteX3" fmla="*/ 0 w 3780000"/>
              <a:gd name="connsiteY3" fmla="*/ 2232248 h 2232248"/>
              <a:gd name="connsiteX4" fmla="*/ 0 w 3780000"/>
              <a:gd name="connsiteY4" fmla="*/ 0 h 2232248"/>
              <a:gd name="connsiteX0" fmla="*/ 0 w 3780000"/>
              <a:gd name="connsiteY0" fmla="*/ 0 h 2232248"/>
              <a:gd name="connsiteX1" fmla="*/ 3780000 w 3780000"/>
              <a:gd name="connsiteY1" fmla="*/ 0 h 2232248"/>
              <a:gd name="connsiteX2" fmla="*/ 3425157 w 3780000"/>
              <a:gd name="connsiteY2" fmla="*/ 1918349 h 2232248"/>
              <a:gd name="connsiteX3" fmla="*/ 0 w 3780000"/>
              <a:gd name="connsiteY3" fmla="*/ 2232248 h 2232248"/>
              <a:gd name="connsiteX4" fmla="*/ 0 w 3780000"/>
              <a:gd name="connsiteY4" fmla="*/ 0 h 2232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80000" h="2232248">
                <a:moveTo>
                  <a:pt x="0" y="0"/>
                </a:moveTo>
                <a:lnTo>
                  <a:pt x="3780000" y="0"/>
                </a:lnTo>
                <a:lnTo>
                  <a:pt x="3425157" y="1918349"/>
                </a:lnTo>
                <a:lnTo>
                  <a:pt x="0" y="2232248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100000">
                <a:srgbClr val="EAEAEA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4536416" y="1628800"/>
            <a:ext cx="3780000" cy="2232248"/>
          </a:xfrm>
          <a:custGeom>
            <a:avLst/>
            <a:gdLst>
              <a:gd name="connsiteX0" fmla="*/ 0 w 3780000"/>
              <a:gd name="connsiteY0" fmla="*/ 0 h 2232248"/>
              <a:gd name="connsiteX1" fmla="*/ 3780000 w 3780000"/>
              <a:gd name="connsiteY1" fmla="*/ 0 h 2232248"/>
              <a:gd name="connsiteX2" fmla="*/ 3780000 w 3780000"/>
              <a:gd name="connsiteY2" fmla="*/ 2232248 h 2232248"/>
              <a:gd name="connsiteX3" fmla="*/ 0 w 3780000"/>
              <a:gd name="connsiteY3" fmla="*/ 2232248 h 2232248"/>
              <a:gd name="connsiteX4" fmla="*/ 0 w 3780000"/>
              <a:gd name="connsiteY4" fmla="*/ 0 h 2232248"/>
              <a:gd name="connsiteX0" fmla="*/ 0 w 3780000"/>
              <a:gd name="connsiteY0" fmla="*/ 0 h 2232248"/>
              <a:gd name="connsiteX1" fmla="*/ 3780000 w 3780000"/>
              <a:gd name="connsiteY1" fmla="*/ 0 h 2232248"/>
              <a:gd name="connsiteX2" fmla="*/ 3780000 w 3780000"/>
              <a:gd name="connsiteY2" fmla="*/ 2232248 h 2232248"/>
              <a:gd name="connsiteX3" fmla="*/ 327546 w 3780000"/>
              <a:gd name="connsiteY3" fmla="*/ 1931998 h 2232248"/>
              <a:gd name="connsiteX4" fmla="*/ 0 w 3780000"/>
              <a:gd name="connsiteY4" fmla="*/ 0 h 2232248"/>
              <a:gd name="connsiteX0" fmla="*/ 0 w 3780000"/>
              <a:gd name="connsiteY0" fmla="*/ 0 h 2232248"/>
              <a:gd name="connsiteX1" fmla="*/ 3780000 w 3780000"/>
              <a:gd name="connsiteY1" fmla="*/ 0 h 2232248"/>
              <a:gd name="connsiteX2" fmla="*/ 3780000 w 3780000"/>
              <a:gd name="connsiteY2" fmla="*/ 2232248 h 2232248"/>
              <a:gd name="connsiteX3" fmla="*/ 354841 w 3780000"/>
              <a:gd name="connsiteY3" fmla="*/ 1904702 h 2232248"/>
              <a:gd name="connsiteX4" fmla="*/ 0 w 3780000"/>
              <a:gd name="connsiteY4" fmla="*/ 0 h 2232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80000" h="2232248">
                <a:moveTo>
                  <a:pt x="0" y="0"/>
                </a:moveTo>
                <a:lnTo>
                  <a:pt x="3780000" y="0"/>
                </a:lnTo>
                <a:lnTo>
                  <a:pt x="3780000" y="2232248"/>
                </a:lnTo>
                <a:lnTo>
                  <a:pt x="354841" y="1904702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100000">
                <a:srgbClr val="EAEAEA"/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611559" y="4005064"/>
            <a:ext cx="3780000" cy="2232248"/>
          </a:xfrm>
          <a:custGeom>
            <a:avLst/>
            <a:gdLst>
              <a:gd name="connsiteX0" fmla="*/ 0 w 3780000"/>
              <a:gd name="connsiteY0" fmla="*/ 0 h 2232248"/>
              <a:gd name="connsiteX1" fmla="*/ 3780000 w 3780000"/>
              <a:gd name="connsiteY1" fmla="*/ 0 h 2232248"/>
              <a:gd name="connsiteX2" fmla="*/ 3780000 w 3780000"/>
              <a:gd name="connsiteY2" fmla="*/ 2232248 h 2232248"/>
              <a:gd name="connsiteX3" fmla="*/ 0 w 3780000"/>
              <a:gd name="connsiteY3" fmla="*/ 2232248 h 2232248"/>
              <a:gd name="connsiteX4" fmla="*/ 0 w 3780000"/>
              <a:gd name="connsiteY4" fmla="*/ 0 h 2232248"/>
              <a:gd name="connsiteX0" fmla="*/ 0 w 3780000"/>
              <a:gd name="connsiteY0" fmla="*/ 0 h 2232248"/>
              <a:gd name="connsiteX1" fmla="*/ 3479749 w 3780000"/>
              <a:gd name="connsiteY1" fmla="*/ 313898 h 2232248"/>
              <a:gd name="connsiteX2" fmla="*/ 3780000 w 3780000"/>
              <a:gd name="connsiteY2" fmla="*/ 2232248 h 2232248"/>
              <a:gd name="connsiteX3" fmla="*/ 0 w 3780000"/>
              <a:gd name="connsiteY3" fmla="*/ 2232248 h 2232248"/>
              <a:gd name="connsiteX4" fmla="*/ 0 w 3780000"/>
              <a:gd name="connsiteY4" fmla="*/ 0 h 2232248"/>
              <a:gd name="connsiteX0" fmla="*/ 0 w 3780000"/>
              <a:gd name="connsiteY0" fmla="*/ 0 h 2232248"/>
              <a:gd name="connsiteX1" fmla="*/ 3452453 w 3780000"/>
              <a:gd name="connsiteY1" fmla="*/ 341193 h 2232248"/>
              <a:gd name="connsiteX2" fmla="*/ 3780000 w 3780000"/>
              <a:gd name="connsiteY2" fmla="*/ 2232248 h 2232248"/>
              <a:gd name="connsiteX3" fmla="*/ 0 w 3780000"/>
              <a:gd name="connsiteY3" fmla="*/ 2232248 h 2232248"/>
              <a:gd name="connsiteX4" fmla="*/ 0 w 3780000"/>
              <a:gd name="connsiteY4" fmla="*/ 0 h 2232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80000" h="2232248">
                <a:moveTo>
                  <a:pt x="0" y="0"/>
                </a:moveTo>
                <a:lnTo>
                  <a:pt x="3452453" y="341193"/>
                </a:lnTo>
                <a:lnTo>
                  <a:pt x="3780000" y="2232248"/>
                </a:lnTo>
                <a:lnTo>
                  <a:pt x="0" y="2232248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100000">
                <a:srgbClr val="EAEAEA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4536416" y="4011334"/>
            <a:ext cx="3780000" cy="2232248"/>
          </a:xfrm>
          <a:custGeom>
            <a:avLst/>
            <a:gdLst>
              <a:gd name="connsiteX0" fmla="*/ 0 w 3780000"/>
              <a:gd name="connsiteY0" fmla="*/ 0 h 2232248"/>
              <a:gd name="connsiteX1" fmla="*/ 3780000 w 3780000"/>
              <a:gd name="connsiteY1" fmla="*/ 0 h 2232248"/>
              <a:gd name="connsiteX2" fmla="*/ 3780000 w 3780000"/>
              <a:gd name="connsiteY2" fmla="*/ 2232248 h 2232248"/>
              <a:gd name="connsiteX3" fmla="*/ 0 w 3780000"/>
              <a:gd name="connsiteY3" fmla="*/ 2232248 h 2232248"/>
              <a:gd name="connsiteX4" fmla="*/ 0 w 3780000"/>
              <a:gd name="connsiteY4" fmla="*/ 0 h 2232248"/>
              <a:gd name="connsiteX0" fmla="*/ 327547 w 3780000"/>
              <a:gd name="connsiteY0" fmla="*/ 354842 h 2232248"/>
              <a:gd name="connsiteX1" fmla="*/ 3780000 w 3780000"/>
              <a:gd name="connsiteY1" fmla="*/ 0 h 2232248"/>
              <a:gd name="connsiteX2" fmla="*/ 3780000 w 3780000"/>
              <a:gd name="connsiteY2" fmla="*/ 2232248 h 2232248"/>
              <a:gd name="connsiteX3" fmla="*/ 0 w 3780000"/>
              <a:gd name="connsiteY3" fmla="*/ 2232248 h 2232248"/>
              <a:gd name="connsiteX4" fmla="*/ 327547 w 3780000"/>
              <a:gd name="connsiteY4" fmla="*/ 354842 h 2232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80000" h="2232248">
                <a:moveTo>
                  <a:pt x="327547" y="354842"/>
                </a:moveTo>
                <a:lnTo>
                  <a:pt x="3780000" y="0"/>
                </a:lnTo>
                <a:lnTo>
                  <a:pt x="3780000" y="2232248"/>
                </a:lnTo>
                <a:lnTo>
                  <a:pt x="0" y="2232248"/>
                </a:lnTo>
                <a:lnTo>
                  <a:pt x="327547" y="354842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100000">
                <a:srgbClr val="EAEAEA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graphicFrame>
        <p:nvGraphicFramePr>
          <p:cNvPr id="7206" name="Object 38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 hidden="1"/>
          <p:cNvSpPr/>
          <p:nvPr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endParaRPr lang="ru-RU" sz="1400">
              <a:solidFill>
                <a:prstClr val="white"/>
              </a:solidFill>
              <a:sym typeface="Calibri"/>
            </a:endParaRPr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1050076" y="1628799"/>
            <a:ext cx="3384110" cy="2305125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Создание системы управления издержками бизнеса, связанными с предоставлением </a:t>
            </a:r>
            <a:r>
              <a:rPr lang="ru-RU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отчетности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sz="1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оценка затрат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sz="1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оценка полезности 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sz="1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оптимизация форм отчетности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sz="1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общественное обсуждение</a:t>
            </a:r>
          </a:p>
          <a:p>
            <a:pPr marL="285750" lvl="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sz="12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единый реестр отчетности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endParaRPr lang="ru-RU" sz="1200" dirty="0" smtClean="0">
              <a:solidFill>
                <a:prstClr val="black">
                  <a:lumMod val="75000"/>
                  <a:lumOff val="25000"/>
                </a:prst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5220272" y="1837747"/>
            <a:ext cx="3096144" cy="1117223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Разработка единых требований к формам отчетности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sz="1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единый стандарт форм отчетности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</a:t>
            </a:r>
            <a:endParaRPr lang="ru-RU" sz="1400" dirty="0">
              <a:solidFill>
                <a:prstClr val="black">
                  <a:lumMod val="75000"/>
                  <a:lumOff val="25000"/>
                </a:prst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1050075" y="4562577"/>
            <a:ext cx="3187628" cy="1117223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Унификация подачи отчетности в электронном виде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sz="1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каналы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sz="1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форматы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sz="1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реализация принципа «одного окна»</a:t>
            </a:r>
            <a:endParaRPr lang="ru-RU" sz="1200" dirty="0">
              <a:solidFill>
                <a:prstClr val="black">
                  <a:lumMod val="75000"/>
                  <a:lumOff val="25000"/>
                </a:prst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69" name="Скругленный прямоугольник 68"/>
          <p:cNvSpPr/>
          <p:nvPr/>
        </p:nvSpPr>
        <p:spPr>
          <a:xfrm>
            <a:off x="5129952" y="4454066"/>
            <a:ext cx="3186464" cy="1117223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Организация межведомственного обмена сведениями, содержащимися в отчетности</a:t>
            </a:r>
            <a:endParaRPr lang="ru-RU" sz="1400" dirty="0">
              <a:solidFill>
                <a:prstClr val="black">
                  <a:lumMod val="75000"/>
                  <a:lumOff val="25000"/>
                </a:prst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pic>
        <p:nvPicPr>
          <p:cNvPr id="80" name="Рисунок 7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724"/>
          <a:stretch/>
        </p:blipFill>
        <p:spPr>
          <a:xfrm>
            <a:off x="8891383" y="0"/>
            <a:ext cx="261257" cy="6858000"/>
          </a:xfrm>
          <a:prstGeom prst="rect">
            <a:avLst/>
          </a:prstGeom>
        </p:spPr>
      </p:pic>
      <p:grpSp>
        <p:nvGrpSpPr>
          <p:cNvPr id="79" name="Группа 78"/>
          <p:cNvGrpSpPr/>
          <p:nvPr/>
        </p:nvGrpSpPr>
        <p:grpSpPr>
          <a:xfrm>
            <a:off x="324267" y="404664"/>
            <a:ext cx="8275411" cy="983220"/>
            <a:chOff x="324267" y="404664"/>
            <a:chExt cx="8275411" cy="983220"/>
          </a:xfrm>
        </p:grpSpPr>
        <p:sp>
          <p:nvSpPr>
            <p:cNvPr id="81" name="Прямоугольник 13"/>
            <p:cNvSpPr/>
            <p:nvPr/>
          </p:nvSpPr>
          <p:spPr>
            <a:xfrm>
              <a:off x="324267" y="596667"/>
              <a:ext cx="1231562" cy="791217"/>
            </a:xfrm>
            <a:custGeom>
              <a:avLst/>
              <a:gdLst>
                <a:gd name="connsiteX0" fmla="*/ 0 w 1142662"/>
                <a:gd name="connsiteY0" fmla="*/ 0 h 867417"/>
                <a:gd name="connsiteX1" fmla="*/ 1142662 w 1142662"/>
                <a:gd name="connsiteY1" fmla="*/ 0 h 867417"/>
                <a:gd name="connsiteX2" fmla="*/ 1142662 w 1142662"/>
                <a:gd name="connsiteY2" fmla="*/ 867417 h 867417"/>
                <a:gd name="connsiteX3" fmla="*/ 0 w 1142662"/>
                <a:gd name="connsiteY3" fmla="*/ 867417 h 867417"/>
                <a:gd name="connsiteX4" fmla="*/ 0 w 1142662"/>
                <a:gd name="connsiteY4" fmla="*/ 0 h 867417"/>
                <a:gd name="connsiteX0" fmla="*/ 0 w 1206162"/>
                <a:gd name="connsiteY0" fmla="*/ 0 h 867417"/>
                <a:gd name="connsiteX1" fmla="*/ 1142662 w 1206162"/>
                <a:gd name="connsiteY1" fmla="*/ 0 h 867417"/>
                <a:gd name="connsiteX2" fmla="*/ 1206162 w 1206162"/>
                <a:gd name="connsiteY2" fmla="*/ 486417 h 867417"/>
                <a:gd name="connsiteX3" fmla="*/ 0 w 1206162"/>
                <a:gd name="connsiteY3" fmla="*/ 867417 h 867417"/>
                <a:gd name="connsiteX4" fmla="*/ 0 w 1206162"/>
                <a:gd name="connsiteY4" fmla="*/ 0 h 867417"/>
                <a:gd name="connsiteX0" fmla="*/ 228600 w 1206162"/>
                <a:gd name="connsiteY0" fmla="*/ 25400 h 867417"/>
                <a:gd name="connsiteX1" fmla="*/ 1142662 w 1206162"/>
                <a:gd name="connsiteY1" fmla="*/ 0 h 867417"/>
                <a:gd name="connsiteX2" fmla="*/ 1206162 w 1206162"/>
                <a:gd name="connsiteY2" fmla="*/ 486417 h 867417"/>
                <a:gd name="connsiteX3" fmla="*/ 0 w 1206162"/>
                <a:gd name="connsiteY3" fmla="*/ 867417 h 867417"/>
                <a:gd name="connsiteX4" fmla="*/ 228600 w 1206162"/>
                <a:gd name="connsiteY4" fmla="*/ 25400 h 867417"/>
                <a:gd name="connsiteX0" fmla="*/ 254000 w 1231562"/>
                <a:gd name="connsiteY0" fmla="*/ 25400 h 791217"/>
                <a:gd name="connsiteX1" fmla="*/ 1168062 w 1231562"/>
                <a:gd name="connsiteY1" fmla="*/ 0 h 791217"/>
                <a:gd name="connsiteX2" fmla="*/ 1231562 w 1231562"/>
                <a:gd name="connsiteY2" fmla="*/ 486417 h 791217"/>
                <a:gd name="connsiteX3" fmla="*/ 0 w 1231562"/>
                <a:gd name="connsiteY3" fmla="*/ 791217 h 791217"/>
                <a:gd name="connsiteX4" fmla="*/ 254000 w 1231562"/>
                <a:gd name="connsiteY4" fmla="*/ 25400 h 791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1562" h="791217">
                  <a:moveTo>
                    <a:pt x="254000" y="25400"/>
                  </a:moveTo>
                  <a:lnTo>
                    <a:pt x="1168062" y="0"/>
                  </a:lnTo>
                  <a:lnTo>
                    <a:pt x="1231562" y="486417"/>
                  </a:lnTo>
                  <a:lnTo>
                    <a:pt x="0" y="791217"/>
                  </a:lnTo>
                  <a:lnTo>
                    <a:pt x="254000" y="2540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44739D"/>
                </a:gs>
                <a:gs pos="50000">
                  <a:srgbClr val="5183B3"/>
                </a:gs>
                <a:gs pos="100000">
                  <a:srgbClr val="C4D5E5">
                    <a:shade val="100000"/>
                    <a:satMod val="115000"/>
                  </a:srgbClr>
                </a:gs>
              </a:gsLst>
              <a:path path="circle">
                <a:fillToRect l="100000" b="100000"/>
              </a:path>
              <a:tileRect t="-100000" r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82" name="Прямоугольник 85"/>
            <p:cNvSpPr/>
            <p:nvPr/>
          </p:nvSpPr>
          <p:spPr>
            <a:xfrm>
              <a:off x="734244" y="404664"/>
              <a:ext cx="7865434" cy="950898"/>
            </a:xfrm>
            <a:custGeom>
              <a:avLst/>
              <a:gdLst>
                <a:gd name="connsiteX0" fmla="*/ 0 w 8132134"/>
                <a:gd name="connsiteY0" fmla="*/ 0 h 836598"/>
                <a:gd name="connsiteX1" fmla="*/ 8132134 w 8132134"/>
                <a:gd name="connsiteY1" fmla="*/ 0 h 836598"/>
                <a:gd name="connsiteX2" fmla="*/ 8132134 w 8132134"/>
                <a:gd name="connsiteY2" fmla="*/ 836598 h 836598"/>
                <a:gd name="connsiteX3" fmla="*/ 0 w 8132134"/>
                <a:gd name="connsiteY3" fmla="*/ 836598 h 836598"/>
                <a:gd name="connsiteX4" fmla="*/ 0 w 8132134"/>
                <a:gd name="connsiteY4" fmla="*/ 0 h 836598"/>
                <a:gd name="connsiteX0" fmla="*/ 0 w 8132134"/>
                <a:gd name="connsiteY0" fmla="*/ 0 h 950898"/>
                <a:gd name="connsiteX1" fmla="*/ 8132134 w 8132134"/>
                <a:gd name="connsiteY1" fmla="*/ 0 h 950898"/>
                <a:gd name="connsiteX2" fmla="*/ 7789234 w 8132134"/>
                <a:gd name="connsiteY2" fmla="*/ 950898 h 950898"/>
                <a:gd name="connsiteX3" fmla="*/ 0 w 8132134"/>
                <a:gd name="connsiteY3" fmla="*/ 836598 h 950898"/>
                <a:gd name="connsiteX4" fmla="*/ 0 w 8132134"/>
                <a:gd name="connsiteY4" fmla="*/ 0 h 950898"/>
                <a:gd name="connsiteX0" fmla="*/ 266700 w 8132134"/>
                <a:gd name="connsiteY0" fmla="*/ 88900 h 950898"/>
                <a:gd name="connsiteX1" fmla="*/ 8132134 w 8132134"/>
                <a:gd name="connsiteY1" fmla="*/ 0 h 950898"/>
                <a:gd name="connsiteX2" fmla="*/ 7789234 w 8132134"/>
                <a:gd name="connsiteY2" fmla="*/ 950898 h 950898"/>
                <a:gd name="connsiteX3" fmla="*/ 0 w 8132134"/>
                <a:gd name="connsiteY3" fmla="*/ 836598 h 950898"/>
                <a:gd name="connsiteX4" fmla="*/ 266700 w 8132134"/>
                <a:gd name="connsiteY4" fmla="*/ 88900 h 950898"/>
                <a:gd name="connsiteX0" fmla="*/ 0 w 7865434"/>
                <a:gd name="connsiteY0" fmla="*/ 88900 h 1014398"/>
                <a:gd name="connsiteX1" fmla="*/ 7865434 w 7865434"/>
                <a:gd name="connsiteY1" fmla="*/ 0 h 1014398"/>
                <a:gd name="connsiteX2" fmla="*/ 7522534 w 7865434"/>
                <a:gd name="connsiteY2" fmla="*/ 950898 h 1014398"/>
                <a:gd name="connsiteX3" fmla="*/ 50800 w 7865434"/>
                <a:gd name="connsiteY3" fmla="*/ 1014398 h 1014398"/>
                <a:gd name="connsiteX4" fmla="*/ 0 w 7865434"/>
                <a:gd name="connsiteY4" fmla="*/ 88900 h 1014398"/>
                <a:gd name="connsiteX0" fmla="*/ 0 w 7865434"/>
                <a:gd name="connsiteY0" fmla="*/ 88900 h 950898"/>
                <a:gd name="connsiteX1" fmla="*/ 7865434 w 7865434"/>
                <a:gd name="connsiteY1" fmla="*/ 0 h 950898"/>
                <a:gd name="connsiteX2" fmla="*/ 7522534 w 7865434"/>
                <a:gd name="connsiteY2" fmla="*/ 950898 h 950898"/>
                <a:gd name="connsiteX3" fmla="*/ 101600 w 7865434"/>
                <a:gd name="connsiteY3" fmla="*/ 722298 h 950898"/>
                <a:gd name="connsiteX4" fmla="*/ 0 w 7865434"/>
                <a:gd name="connsiteY4" fmla="*/ 88900 h 950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65434" h="950898">
                  <a:moveTo>
                    <a:pt x="0" y="88900"/>
                  </a:moveTo>
                  <a:lnTo>
                    <a:pt x="7865434" y="0"/>
                  </a:lnTo>
                  <a:lnTo>
                    <a:pt x="7522534" y="950898"/>
                  </a:lnTo>
                  <a:lnTo>
                    <a:pt x="101600" y="722298"/>
                  </a:lnTo>
                  <a:lnTo>
                    <a:pt x="0" y="889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</p:grpSp>
      <p:sp>
        <p:nvSpPr>
          <p:cNvPr id="83" name="Прямоугольная выноска 2"/>
          <p:cNvSpPr>
            <a:spLocks noChangeArrowheads="1"/>
          </p:cNvSpPr>
          <p:nvPr/>
        </p:nvSpPr>
        <p:spPr bwMode="auto">
          <a:xfrm>
            <a:off x="848991" y="510952"/>
            <a:ext cx="7611441" cy="685800"/>
          </a:xfrm>
          <a:prstGeom prst="wedgeRectCallout">
            <a:avLst>
              <a:gd name="adj1" fmla="val 11014"/>
              <a:gd name="adj2" fmla="val 75000"/>
            </a:avLst>
          </a:prstGeom>
          <a:solidFill>
            <a:schemeClr val="bg1">
              <a:alpha val="0"/>
            </a:schemeClr>
          </a:solidFill>
          <a:ln w="635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700" b="1" dirty="0">
                <a:solidFill>
                  <a:srgbClr val="3A6286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КОНЦЕПЦИЯ СНИЖЕНИЯ ИЗДЕРЖЕК БИЗНЕСА, СВЯЗАННЫХ С ПРЕДОСТАВЛЕНИЕМ ОТЧЕТНОСТИ (ЗАДАЧИ)</a:t>
            </a:r>
          </a:p>
        </p:txBody>
      </p:sp>
      <p:sp>
        <p:nvSpPr>
          <p:cNvPr id="91" name="Номер слайда 1"/>
          <p:cNvSpPr txBox="1">
            <a:spLocks/>
          </p:cNvSpPr>
          <p:nvPr/>
        </p:nvSpPr>
        <p:spPr>
          <a:xfrm>
            <a:off x="6661793" y="637507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ru-RU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 Semibold" panose="020B0702040204020203" pitchFamily="34" charset="0"/>
                <a:ea typeface="Tahoma" panose="020B0604030504040204" pitchFamily="34" charset="0"/>
                <a:cs typeface="Segoe UI Semibold" panose="020B0702040204020203" pitchFamily="34" charset="0"/>
              </a:rPr>
              <a:t>5</a:t>
            </a:r>
            <a:r>
              <a:rPr lang="ru-RU" sz="1400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Segoe UI Semibold" panose="020B0702040204020203" pitchFamily="34" charset="0"/>
                <a:ea typeface="Tahoma" panose="020B0604030504040204" pitchFamily="34" charset="0"/>
                <a:cs typeface="Segoe UI Semibold" panose="020B0702040204020203" pitchFamily="34" charset="0"/>
              </a:rPr>
              <a:t>/9</a:t>
            </a:r>
            <a:endParaRPr lang="ru-RU" sz="2000" dirty="0">
              <a:solidFill>
                <a:prstClr val="black">
                  <a:lumMod val="50000"/>
                  <a:lumOff val="50000"/>
                </a:prstClr>
              </a:solidFill>
              <a:latin typeface="Segoe UI Semibold" panose="020B0702040204020203" pitchFamily="34" charset="0"/>
              <a:ea typeface="Tahoma" panose="020B0604030504040204" pitchFamily="34" charset="0"/>
              <a:cs typeface="Segoe UI Semibold" panose="020B0702040204020203" pitchFamily="34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4035611" y="3511099"/>
            <a:ext cx="901828" cy="901828"/>
            <a:chOff x="4013074" y="3483011"/>
            <a:chExt cx="901828" cy="901828"/>
          </a:xfrm>
        </p:grpSpPr>
        <p:sp>
          <p:nvSpPr>
            <p:cNvPr id="3" name="Кольцо 2"/>
            <p:cNvSpPr/>
            <p:nvPr/>
          </p:nvSpPr>
          <p:spPr>
            <a:xfrm>
              <a:off x="4013074" y="3483011"/>
              <a:ext cx="901828" cy="901828"/>
            </a:xfrm>
            <a:prstGeom prst="donut">
              <a:avLst>
                <a:gd name="adj" fmla="val 13217"/>
              </a:avLst>
            </a:prstGeom>
            <a:gradFill flip="none" rotWithShape="1">
              <a:gsLst>
                <a:gs pos="0">
                  <a:srgbClr val="F9F9F9"/>
                </a:gs>
                <a:gs pos="100000">
                  <a:schemeClr val="bg1">
                    <a:lumMod val="85000"/>
                  </a:schemeClr>
                </a:gs>
              </a:gsLst>
              <a:lin ang="13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92" name="Овал 91"/>
            <p:cNvSpPr/>
            <p:nvPr/>
          </p:nvSpPr>
          <p:spPr>
            <a:xfrm>
              <a:off x="4630654" y="4088882"/>
              <a:ext cx="252000" cy="252000"/>
            </a:xfrm>
            <a:prstGeom prst="ellipse">
              <a:avLst/>
            </a:prstGeom>
            <a:solidFill>
              <a:srgbClr val="AEC0D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94" name="Овал 93"/>
            <p:cNvSpPr/>
            <p:nvPr/>
          </p:nvSpPr>
          <p:spPr>
            <a:xfrm>
              <a:off x="4058132" y="4084085"/>
              <a:ext cx="252000" cy="252000"/>
            </a:xfrm>
            <a:prstGeom prst="ellipse">
              <a:avLst/>
            </a:prstGeom>
            <a:solidFill>
              <a:srgbClr val="ACACAC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95" name="Овал 94"/>
            <p:cNvSpPr/>
            <p:nvPr/>
          </p:nvSpPr>
          <p:spPr>
            <a:xfrm>
              <a:off x="4633099" y="3555056"/>
              <a:ext cx="252000" cy="252000"/>
            </a:xfrm>
            <a:prstGeom prst="ellipse">
              <a:avLst/>
            </a:prstGeom>
            <a:solidFill>
              <a:srgbClr val="44739D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97" name="Овал 96"/>
            <p:cNvSpPr/>
            <p:nvPr/>
          </p:nvSpPr>
          <p:spPr>
            <a:xfrm>
              <a:off x="4058132" y="3555056"/>
              <a:ext cx="252000" cy="252000"/>
            </a:xfrm>
            <a:prstGeom prst="ellipse">
              <a:avLst/>
            </a:prstGeom>
            <a:solidFill>
              <a:srgbClr val="C93A3B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</p:grpSp>
      <p:sp>
        <p:nvSpPr>
          <p:cNvPr id="99" name="TextBox 98"/>
          <p:cNvSpPr txBox="1"/>
          <p:nvPr/>
        </p:nvSpPr>
        <p:spPr>
          <a:xfrm>
            <a:off x="660217" y="1837747"/>
            <a:ext cx="41550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C93A3B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1</a:t>
            </a:r>
            <a:r>
              <a:rPr lang="en-US" sz="2000" b="1" dirty="0">
                <a:solidFill>
                  <a:srgbClr val="C93A3B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|</a:t>
            </a:r>
            <a:endParaRPr lang="ru-RU" sz="2000" b="1" dirty="0">
              <a:solidFill>
                <a:srgbClr val="C93A3B"/>
              </a:solidFill>
              <a:latin typeface="Segoe UI" panose="020B0502040204020203" pitchFamily="34" charset="0"/>
              <a:ea typeface="Tahoma" panose="020B0604030504040204" pitchFamily="34" charset="0"/>
              <a:cs typeface="Segoe UI" panose="020B0502040204020203" pitchFamily="34" charset="0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772117" y="4612568"/>
            <a:ext cx="41550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b="1" dirty="0">
                <a:solidFill>
                  <a:srgbClr val="ACACAC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4|</a:t>
            </a:r>
            <a:endParaRPr lang="ru-RU" sz="2000" b="1" dirty="0">
              <a:solidFill>
                <a:srgbClr val="ACACAC"/>
              </a:solidFill>
              <a:latin typeface="Segoe UI" panose="020B0502040204020203" pitchFamily="34" charset="0"/>
              <a:ea typeface="Tahoma" panose="020B0604030504040204" pitchFamily="34" charset="0"/>
              <a:cs typeface="Segoe UI" panose="020B0502040204020203" pitchFamily="34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4842473" y="1912542"/>
            <a:ext cx="41550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b="1" dirty="0">
                <a:solidFill>
                  <a:srgbClr val="44739D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2|</a:t>
            </a:r>
            <a:endParaRPr lang="ru-RU" sz="2000" b="1" dirty="0">
              <a:solidFill>
                <a:srgbClr val="44739D"/>
              </a:solidFill>
              <a:latin typeface="Segoe UI" panose="020B0502040204020203" pitchFamily="34" charset="0"/>
              <a:ea typeface="Tahoma" panose="020B0604030504040204" pitchFamily="34" charset="0"/>
              <a:cs typeface="Segoe UI" panose="020B0502040204020203" pitchFamily="34" charset="0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4833040" y="4612568"/>
            <a:ext cx="41550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b="1" dirty="0">
                <a:solidFill>
                  <a:srgbClr val="AEC0D0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3|</a:t>
            </a:r>
            <a:endParaRPr lang="ru-RU" sz="2000" b="1" dirty="0">
              <a:solidFill>
                <a:srgbClr val="AEC0D0"/>
              </a:solidFill>
              <a:latin typeface="Segoe UI" panose="020B0502040204020203" pitchFamily="34" charset="0"/>
              <a:ea typeface="Tahoma" panose="020B0604030504040204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96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Группа 28"/>
          <p:cNvGrpSpPr/>
          <p:nvPr/>
        </p:nvGrpSpPr>
        <p:grpSpPr>
          <a:xfrm>
            <a:off x="3780376" y="5385868"/>
            <a:ext cx="1924531" cy="1121776"/>
            <a:chOff x="3780376" y="5241852"/>
            <a:chExt cx="1924531" cy="1121776"/>
          </a:xfrm>
        </p:grpSpPr>
        <p:sp>
          <p:nvSpPr>
            <p:cNvPr id="176" name="Прямоугольник 175"/>
            <p:cNvSpPr/>
            <p:nvPr/>
          </p:nvSpPr>
          <p:spPr>
            <a:xfrm rot="20602860">
              <a:off x="3780376" y="5241852"/>
              <a:ext cx="1838775" cy="967875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5000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113" name="Прямоугольник 112"/>
            <p:cNvSpPr/>
            <p:nvPr/>
          </p:nvSpPr>
          <p:spPr>
            <a:xfrm>
              <a:off x="3945984" y="6123562"/>
              <a:ext cx="1758923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ru-RU" sz="1200" b="1" dirty="0">
                  <a:solidFill>
                    <a:srgbClr val="C93A3B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ИС «одного окна»</a:t>
              </a:r>
            </a:p>
          </p:txBody>
        </p:sp>
        <p:pic>
          <p:nvPicPr>
            <p:cNvPr id="25" name="Рисунок 2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20151" y="5481296"/>
              <a:ext cx="662890" cy="612000"/>
            </a:xfrm>
            <a:prstGeom prst="rect">
              <a:avLst/>
            </a:prstGeom>
          </p:spPr>
        </p:pic>
      </p:grpSp>
      <p:grpSp>
        <p:nvGrpSpPr>
          <p:cNvPr id="28" name="Группа 27"/>
          <p:cNvGrpSpPr/>
          <p:nvPr/>
        </p:nvGrpSpPr>
        <p:grpSpPr>
          <a:xfrm>
            <a:off x="3780377" y="3188578"/>
            <a:ext cx="1838775" cy="1320542"/>
            <a:chOff x="3780377" y="3044562"/>
            <a:chExt cx="1838775" cy="1320542"/>
          </a:xfrm>
        </p:grpSpPr>
        <p:sp>
          <p:nvSpPr>
            <p:cNvPr id="177" name="Прямоугольник 176"/>
            <p:cNvSpPr/>
            <p:nvPr/>
          </p:nvSpPr>
          <p:spPr>
            <a:xfrm rot="20602860">
              <a:off x="3780377" y="3044562"/>
              <a:ext cx="1838775" cy="967875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5000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3870332" y="3977306"/>
              <a:ext cx="1579007" cy="3877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ru-RU"/>
              </a:defPPr>
              <a:lvl1pPr algn="ctr">
                <a:lnSpc>
                  <a:spcPct val="80000"/>
                </a:lnSpc>
                <a:defRPr sz="1400" b="0">
                  <a:solidFill>
                    <a:schemeClr val="accent5">
                      <a:lumMod val="75000"/>
                    </a:schemeClr>
                  </a:solidFill>
                  <a:latin typeface="+mj-lt"/>
                </a:defRPr>
              </a:lvl1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200" b="1" dirty="0" smtClean="0">
                  <a:solidFill>
                    <a:srgbClr val="C93A3B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ИС ведения Единого</a:t>
              </a:r>
              <a:r>
                <a:rPr lang="en-US" sz="1200" b="1" dirty="0" smtClean="0">
                  <a:solidFill>
                    <a:srgbClr val="C93A3B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</a:t>
              </a:r>
              <a:r>
                <a:rPr lang="ru-RU" sz="1200" b="1" dirty="0" smtClean="0">
                  <a:solidFill>
                    <a:srgbClr val="C93A3B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реестра </a:t>
              </a:r>
              <a:endParaRPr lang="ru-RU" sz="1200" b="1" dirty="0">
                <a:solidFill>
                  <a:srgbClr val="C93A3B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27" name="Рисунок 2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24263" y="3304420"/>
              <a:ext cx="662888" cy="612000"/>
            </a:xfrm>
            <a:prstGeom prst="rect">
              <a:avLst/>
            </a:prstGeom>
          </p:spPr>
        </p:pic>
      </p:grpSp>
      <p:grpSp>
        <p:nvGrpSpPr>
          <p:cNvPr id="26" name="Группа 25"/>
          <p:cNvGrpSpPr/>
          <p:nvPr/>
        </p:nvGrpSpPr>
        <p:grpSpPr>
          <a:xfrm>
            <a:off x="136424" y="5385868"/>
            <a:ext cx="1838775" cy="1256450"/>
            <a:chOff x="136424" y="5241852"/>
            <a:chExt cx="1838775" cy="1256450"/>
          </a:xfrm>
        </p:grpSpPr>
        <p:sp>
          <p:nvSpPr>
            <p:cNvPr id="171" name="Прямоугольник 170"/>
            <p:cNvSpPr/>
            <p:nvPr/>
          </p:nvSpPr>
          <p:spPr>
            <a:xfrm rot="20602860">
              <a:off x="136424" y="5241852"/>
              <a:ext cx="1838775" cy="967875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5000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471789" y="6110504"/>
              <a:ext cx="1440160" cy="3877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ru-RU"/>
              </a:defPPr>
              <a:lvl1pPr algn="r">
                <a:lnSpc>
                  <a:spcPct val="80000"/>
                </a:lnSpc>
                <a:defRPr sz="1400" b="0">
                  <a:solidFill>
                    <a:schemeClr val="tx2">
                      <a:lumMod val="75000"/>
                    </a:schemeClr>
                  </a:solidFill>
                  <a:latin typeface="+mj-lt"/>
                </a:defRPr>
              </a:lvl1pPr>
            </a:lstStyle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200" b="1" dirty="0" smtClean="0">
                  <a:solidFill>
                    <a:srgbClr val="14507A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Хозяйствующие субъекты</a:t>
              </a:r>
              <a:endParaRPr lang="ru-RU" sz="1200" b="1" dirty="0">
                <a:solidFill>
                  <a:srgbClr val="14507A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21" name="Рисунок 2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8557" y="5416665"/>
              <a:ext cx="829721" cy="648000"/>
            </a:xfrm>
            <a:prstGeom prst="rect">
              <a:avLst/>
            </a:prstGeom>
          </p:spPr>
        </p:pic>
      </p:grpSp>
      <p:grpSp>
        <p:nvGrpSpPr>
          <p:cNvPr id="23" name="Группа 22"/>
          <p:cNvGrpSpPr/>
          <p:nvPr/>
        </p:nvGrpSpPr>
        <p:grpSpPr>
          <a:xfrm>
            <a:off x="136424" y="3337576"/>
            <a:ext cx="1839692" cy="1459299"/>
            <a:chOff x="136424" y="2988200"/>
            <a:chExt cx="1839692" cy="1459299"/>
          </a:xfrm>
        </p:grpSpPr>
        <p:sp>
          <p:nvSpPr>
            <p:cNvPr id="80" name="Прямоугольник 79"/>
            <p:cNvSpPr/>
            <p:nvPr/>
          </p:nvSpPr>
          <p:spPr>
            <a:xfrm rot="20602860">
              <a:off x="136424" y="2988200"/>
              <a:ext cx="1838775" cy="967875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5000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13" name="Рисунок 1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4367" y="2991071"/>
              <a:ext cx="654546" cy="720000"/>
            </a:xfrm>
            <a:prstGeom prst="rect">
              <a:avLst/>
            </a:prstGeom>
          </p:spPr>
        </p:pic>
        <p:pic>
          <p:nvPicPr>
            <p:cNvPr id="82" name="Picture 6"/>
            <p:cNvPicPr>
              <a:picLocks noChangeAspect="1" noChangeArrowheads="1"/>
            </p:cNvPicPr>
            <p:nvPr/>
          </p:nvPicPr>
          <p:blipFill>
            <a:blip r:embed="rId7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1280" y="3404195"/>
              <a:ext cx="298966" cy="3050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5" name="TextBox 104"/>
            <p:cNvSpPr txBox="1"/>
            <p:nvPr/>
          </p:nvSpPr>
          <p:spPr>
            <a:xfrm>
              <a:off x="423357" y="3764235"/>
              <a:ext cx="1552759" cy="6832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ru-RU"/>
              </a:defPPr>
              <a:lvl1pPr algn="ctr">
                <a:lnSpc>
                  <a:spcPct val="90000"/>
                </a:lnSpc>
                <a:defRPr sz="1500" b="1">
                  <a:solidFill>
                    <a:schemeClr val="accent4"/>
                  </a:solidFill>
                </a:defRPr>
              </a:lvl1pPr>
            </a:lstStyle>
            <a:p>
              <a:pPr algn="l"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ru-RU" sz="1200" dirty="0" smtClean="0">
                  <a:solidFill>
                    <a:srgbClr val="14507A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Уполномоченный орган исполнительной власти</a:t>
              </a:r>
              <a:endParaRPr lang="ru-RU" sz="1200" dirty="0">
                <a:solidFill>
                  <a:srgbClr val="14507A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36424" y="1562659"/>
            <a:ext cx="1938780" cy="1146261"/>
            <a:chOff x="165850" y="1588548"/>
            <a:chExt cx="1938780" cy="1146261"/>
          </a:xfrm>
        </p:grpSpPr>
        <p:sp>
          <p:nvSpPr>
            <p:cNvPr id="79" name="Прямоугольник 78"/>
            <p:cNvSpPr/>
            <p:nvPr/>
          </p:nvSpPr>
          <p:spPr>
            <a:xfrm rot="20602860">
              <a:off x="165850" y="1612309"/>
              <a:ext cx="1838775" cy="967875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5000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11" name="Рисунок 1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4635" y="1588548"/>
              <a:ext cx="618013" cy="720000"/>
            </a:xfrm>
            <a:prstGeom prst="rect">
              <a:avLst/>
            </a:prstGeom>
          </p:spPr>
        </p:pic>
        <p:sp>
          <p:nvSpPr>
            <p:cNvPr id="140" name="TextBox 139"/>
            <p:cNvSpPr txBox="1"/>
            <p:nvPr/>
          </p:nvSpPr>
          <p:spPr>
            <a:xfrm>
              <a:off x="441634" y="2347011"/>
              <a:ext cx="1662996" cy="3877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ru-RU"/>
              </a:defPPr>
              <a:lvl1pPr algn="r">
                <a:lnSpc>
                  <a:spcPct val="80000"/>
                </a:lnSpc>
                <a:defRPr sz="1400" b="0">
                  <a:solidFill>
                    <a:schemeClr val="tx2">
                      <a:lumMod val="75000"/>
                    </a:schemeClr>
                  </a:solidFill>
                  <a:latin typeface="+mj-lt"/>
                </a:defRPr>
              </a:lvl1pPr>
            </a:lstStyle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200" b="1" dirty="0" smtClean="0">
                  <a:solidFill>
                    <a:srgbClr val="14507A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Разработчик формы отчетности</a:t>
              </a:r>
              <a:endParaRPr lang="ru-RU" sz="1200" b="1" dirty="0">
                <a:solidFill>
                  <a:srgbClr val="14507A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143" name="Picture 6"/>
            <p:cNvPicPr>
              <a:picLocks noChangeAspect="1" noChangeArrowheads="1"/>
            </p:cNvPicPr>
            <p:nvPr/>
          </p:nvPicPr>
          <p:blipFill>
            <a:blip r:embed="rId7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0706" y="2009673"/>
              <a:ext cx="298966" cy="3050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7" name="Группа 16"/>
          <p:cNvGrpSpPr/>
          <p:nvPr/>
        </p:nvGrpSpPr>
        <p:grpSpPr>
          <a:xfrm>
            <a:off x="6937213" y="3253213"/>
            <a:ext cx="1838775" cy="967875"/>
            <a:chOff x="7063874" y="2770747"/>
            <a:chExt cx="1838775" cy="967875"/>
          </a:xfrm>
        </p:grpSpPr>
        <p:sp>
          <p:nvSpPr>
            <p:cNvPr id="93" name="Прямоугольник 92"/>
            <p:cNvSpPr/>
            <p:nvPr/>
          </p:nvSpPr>
          <p:spPr>
            <a:xfrm rot="20602860">
              <a:off x="7063874" y="2770747"/>
              <a:ext cx="1838775" cy="967875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5000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16" name="Рисунок 15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63314" y="2842201"/>
              <a:ext cx="721478" cy="720000"/>
            </a:xfrm>
            <a:prstGeom prst="rect">
              <a:avLst/>
            </a:prstGeom>
          </p:spPr>
        </p:pic>
      </p:grpSp>
      <p:pic>
        <p:nvPicPr>
          <p:cNvPr id="52" name="Рисунок 51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724"/>
          <a:stretch/>
        </p:blipFill>
        <p:spPr>
          <a:xfrm>
            <a:off x="8891383" y="0"/>
            <a:ext cx="261257" cy="6858000"/>
          </a:xfrm>
          <a:prstGeom prst="rect">
            <a:avLst/>
          </a:prstGeom>
        </p:spPr>
      </p:pic>
      <p:grpSp>
        <p:nvGrpSpPr>
          <p:cNvPr id="50" name="Группа 49"/>
          <p:cNvGrpSpPr/>
          <p:nvPr/>
        </p:nvGrpSpPr>
        <p:grpSpPr>
          <a:xfrm>
            <a:off x="324267" y="404664"/>
            <a:ext cx="8275411" cy="983220"/>
            <a:chOff x="324267" y="404664"/>
            <a:chExt cx="8275411" cy="983220"/>
          </a:xfrm>
        </p:grpSpPr>
        <p:sp>
          <p:nvSpPr>
            <p:cNvPr id="51" name="Прямоугольник 13"/>
            <p:cNvSpPr/>
            <p:nvPr/>
          </p:nvSpPr>
          <p:spPr>
            <a:xfrm>
              <a:off x="324267" y="596667"/>
              <a:ext cx="1231562" cy="791217"/>
            </a:xfrm>
            <a:custGeom>
              <a:avLst/>
              <a:gdLst>
                <a:gd name="connsiteX0" fmla="*/ 0 w 1142662"/>
                <a:gd name="connsiteY0" fmla="*/ 0 h 867417"/>
                <a:gd name="connsiteX1" fmla="*/ 1142662 w 1142662"/>
                <a:gd name="connsiteY1" fmla="*/ 0 h 867417"/>
                <a:gd name="connsiteX2" fmla="*/ 1142662 w 1142662"/>
                <a:gd name="connsiteY2" fmla="*/ 867417 h 867417"/>
                <a:gd name="connsiteX3" fmla="*/ 0 w 1142662"/>
                <a:gd name="connsiteY3" fmla="*/ 867417 h 867417"/>
                <a:gd name="connsiteX4" fmla="*/ 0 w 1142662"/>
                <a:gd name="connsiteY4" fmla="*/ 0 h 867417"/>
                <a:gd name="connsiteX0" fmla="*/ 0 w 1206162"/>
                <a:gd name="connsiteY0" fmla="*/ 0 h 867417"/>
                <a:gd name="connsiteX1" fmla="*/ 1142662 w 1206162"/>
                <a:gd name="connsiteY1" fmla="*/ 0 h 867417"/>
                <a:gd name="connsiteX2" fmla="*/ 1206162 w 1206162"/>
                <a:gd name="connsiteY2" fmla="*/ 486417 h 867417"/>
                <a:gd name="connsiteX3" fmla="*/ 0 w 1206162"/>
                <a:gd name="connsiteY3" fmla="*/ 867417 h 867417"/>
                <a:gd name="connsiteX4" fmla="*/ 0 w 1206162"/>
                <a:gd name="connsiteY4" fmla="*/ 0 h 867417"/>
                <a:gd name="connsiteX0" fmla="*/ 228600 w 1206162"/>
                <a:gd name="connsiteY0" fmla="*/ 25400 h 867417"/>
                <a:gd name="connsiteX1" fmla="*/ 1142662 w 1206162"/>
                <a:gd name="connsiteY1" fmla="*/ 0 h 867417"/>
                <a:gd name="connsiteX2" fmla="*/ 1206162 w 1206162"/>
                <a:gd name="connsiteY2" fmla="*/ 486417 h 867417"/>
                <a:gd name="connsiteX3" fmla="*/ 0 w 1206162"/>
                <a:gd name="connsiteY3" fmla="*/ 867417 h 867417"/>
                <a:gd name="connsiteX4" fmla="*/ 228600 w 1206162"/>
                <a:gd name="connsiteY4" fmla="*/ 25400 h 867417"/>
                <a:gd name="connsiteX0" fmla="*/ 254000 w 1231562"/>
                <a:gd name="connsiteY0" fmla="*/ 25400 h 791217"/>
                <a:gd name="connsiteX1" fmla="*/ 1168062 w 1231562"/>
                <a:gd name="connsiteY1" fmla="*/ 0 h 791217"/>
                <a:gd name="connsiteX2" fmla="*/ 1231562 w 1231562"/>
                <a:gd name="connsiteY2" fmla="*/ 486417 h 791217"/>
                <a:gd name="connsiteX3" fmla="*/ 0 w 1231562"/>
                <a:gd name="connsiteY3" fmla="*/ 791217 h 791217"/>
                <a:gd name="connsiteX4" fmla="*/ 254000 w 1231562"/>
                <a:gd name="connsiteY4" fmla="*/ 25400 h 791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1562" h="791217">
                  <a:moveTo>
                    <a:pt x="254000" y="25400"/>
                  </a:moveTo>
                  <a:lnTo>
                    <a:pt x="1168062" y="0"/>
                  </a:lnTo>
                  <a:lnTo>
                    <a:pt x="1231562" y="486417"/>
                  </a:lnTo>
                  <a:lnTo>
                    <a:pt x="0" y="791217"/>
                  </a:lnTo>
                  <a:lnTo>
                    <a:pt x="254000" y="2540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44739D"/>
                </a:gs>
                <a:gs pos="50000">
                  <a:srgbClr val="5183B3"/>
                </a:gs>
                <a:gs pos="100000">
                  <a:srgbClr val="C4D5E5">
                    <a:shade val="100000"/>
                    <a:satMod val="115000"/>
                  </a:srgbClr>
                </a:gs>
              </a:gsLst>
              <a:path path="circle">
                <a:fillToRect l="100000" b="100000"/>
              </a:path>
              <a:tileRect t="-100000" r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53" name="Прямоугольник 85"/>
            <p:cNvSpPr/>
            <p:nvPr/>
          </p:nvSpPr>
          <p:spPr>
            <a:xfrm>
              <a:off x="734244" y="404664"/>
              <a:ext cx="7865434" cy="950898"/>
            </a:xfrm>
            <a:custGeom>
              <a:avLst/>
              <a:gdLst>
                <a:gd name="connsiteX0" fmla="*/ 0 w 8132134"/>
                <a:gd name="connsiteY0" fmla="*/ 0 h 836598"/>
                <a:gd name="connsiteX1" fmla="*/ 8132134 w 8132134"/>
                <a:gd name="connsiteY1" fmla="*/ 0 h 836598"/>
                <a:gd name="connsiteX2" fmla="*/ 8132134 w 8132134"/>
                <a:gd name="connsiteY2" fmla="*/ 836598 h 836598"/>
                <a:gd name="connsiteX3" fmla="*/ 0 w 8132134"/>
                <a:gd name="connsiteY3" fmla="*/ 836598 h 836598"/>
                <a:gd name="connsiteX4" fmla="*/ 0 w 8132134"/>
                <a:gd name="connsiteY4" fmla="*/ 0 h 836598"/>
                <a:gd name="connsiteX0" fmla="*/ 0 w 8132134"/>
                <a:gd name="connsiteY0" fmla="*/ 0 h 950898"/>
                <a:gd name="connsiteX1" fmla="*/ 8132134 w 8132134"/>
                <a:gd name="connsiteY1" fmla="*/ 0 h 950898"/>
                <a:gd name="connsiteX2" fmla="*/ 7789234 w 8132134"/>
                <a:gd name="connsiteY2" fmla="*/ 950898 h 950898"/>
                <a:gd name="connsiteX3" fmla="*/ 0 w 8132134"/>
                <a:gd name="connsiteY3" fmla="*/ 836598 h 950898"/>
                <a:gd name="connsiteX4" fmla="*/ 0 w 8132134"/>
                <a:gd name="connsiteY4" fmla="*/ 0 h 950898"/>
                <a:gd name="connsiteX0" fmla="*/ 266700 w 8132134"/>
                <a:gd name="connsiteY0" fmla="*/ 88900 h 950898"/>
                <a:gd name="connsiteX1" fmla="*/ 8132134 w 8132134"/>
                <a:gd name="connsiteY1" fmla="*/ 0 h 950898"/>
                <a:gd name="connsiteX2" fmla="*/ 7789234 w 8132134"/>
                <a:gd name="connsiteY2" fmla="*/ 950898 h 950898"/>
                <a:gd name="connsiteX3" fmla="*/ 0 w 8132134"/>
                <a:gd name="connsiteY3" fmla="*/ 836598 h 950898"/>
                <a:gd name="connsiteX4" fmla="*/ 266700 w 8132134"/>
                <a:gd name="connsiteY4" fmla="*/ 88900 h 950898"/>
                <a:gd name="connsiteX0" fmla="*/ 0 w 7865434"/>
                <a:gd name="connsiteY0" fmla="*/ 88900 h 1014398"/>
                <a:gd name="connsiteX1" fmla="*/ 7865434 w 7865434"/>
                <a:gd name="connsiteY1" fmla="*/ 0 h 1014398"/>
                <a:gd name="connsiteX2" fmla="*/ 7522534 w 7865434"/>
                <a:gd name="connsiteY2" fmla="*/ 950898 h 1014398"/>
                <a:gd name="connsiteX3" fmla="*/ 50800 w 7865434"/>
                <a:gd name="connsiteY3" fmla="*/ 1014398 h 1014398"/>
                <a:gd name="connsiteX4" fmla="*/ 0 w 7865434"/>
                <a:gd name="connsiteY4" fmla="*/ 88900 h 1014398"/>
                <a:gd name="connsiteX0" fmla="*/ 0 w 7865434"/>
                <a:gd name="connsiteY0" fmla="*/ 88900 h 950898"/>
                <a:gd name="connsiteX1" fmla="*/ 7865434 w 7865434"/>
                <a:gd name="connsiteY1" fmla="*/ 0 h 950898"/>
                <a:gd name="connsiteX2" fmla="*/ 7522534 w 7865434"/>
                <a:gd name="connsiteY2" fmla="*/ 950898 h 950898"/>
                <a:gd name="connsiteX3" fmla="*/ 101600 w 7865434"/>
                <a:gd name="connsiteY3" fmla="*/ 722298 h 950898"/>
                <a:gd name="connsiteX4" fmla="*/ 0 w 7865434"/>
                <a:gd name="connsiteY4" fmla="*/ 88900 h 950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65434" h="950898">
                  <a:moveTo>
                    <a:pt x="0" y="88900"/>
                  </a:moveTo>
                  <a:lnTo>
                    <a:pt x="7865434" y="0"/>
                  </a:lnTo>
                  <a:lnTo>
                    <a:pt x="7522534" y="950898"/>
                  </a:lnTo>
                  <a:lnTo>
                    <a:pt x="101600" y="722298"/>
                  </a:lnTo>
                  <a:lnTo>
                    <a:pt x="0" y="889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</p:grpSp>
      <p:sp>
        <p:nvSpPr>
          <p:cNvPr id="54" name="Заголовок 1"/>
          <p:cNvSpPr txBox="1">
            <a:spLocks/>
          </p:cNvSpPr>
          <p:nvPr/>
        </p:nvSpPr>
        <p:spPr bwMode="auto">
          <a:xfrm>
            <a:off x="1691680" y="409470"/>
            <a:ext cx="6057792" cy="695480"/>
          </a:xfrm>
          <a:prstGeom prst="rect">
            <a:avLst/>
          </a:prstGeom>
          <a:solidFill>
            <a:schemeClr val="accent1">
              <a:lumMod val="75000"/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algn="ctr">
              <a:defRPr/>
            </a:pPr>
            <a:endParaRPr lang="ru-RU" sz="1700" b="1" dirty="0" smtClean="0">
              <a:solidFill>
                <a:srgbClr val="3A6286"/>
              </a:solidFill>
              <a:latin typeface="Segoe UI" panose="020B0502040204020203" pitchFamily="34" charset="0"/>
              <a:ea typeface="Tahoma" panose="020B0604030504040204" pitchFamily="34" charset="0"/>
              <a:cs typeface="Segoe UI" panose="020B0502040204020203" pitchFamily="34" charset="0"/>
            </a:endParaRPr>
          </a:p>
          <a:p>
            <a:pPr algn="ctr">
              <a:defRPr/>
            </a:pPr>
            <a:r>
              <a:rPr lang="ru-RU" sz="1700" b="1" dirty="0" smtClean="0">
                <a:solidFill>
                  <a:srgbClr val="3A6286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СХЕМА ФУНКЦИОНИРОВАНИЯ ЕДИНОГО РЕЕСТРА ФОРМ ОТЧЕТНОСТИ</a:t>
            </a:r>
            <a:endParaRPr lang="ru-RU" sz="1700" b="1" dirty="0">
              <a:solidFill>
                <a:srgbClr val="3A6286"/>
              </a:solidFill>
              <a:latin typeface="Segoe UI" panose="020B0502040204020203" pitchFamily="34" charset="0"/>
              <a:ea typeface="Tahoma" panose="020B0604030504040204" pitchFamily="34" charset="0"/>
              <a:cs typeface="Segoe UI" panose="020B0502040204020203" pitchFamily="34" charset="0"/>
              <a:sym typeface="Arial" pitchFamily="34" charset="0"/>
            </a:endParaRPr>
          </a:p>
        </p:txBody>
      </p:sp>
      <p:sp>
        <p:nvSpPr>
          <p:cNvPr id="102" name="Номер слайда 1"/>
          <p:cNvSpPr txBox="1">
            <a:spLocks/>
          </p:cNvSpPr>
          <p:nvPr/>
        </p:nvSpPr>
        <p:spPr>
          <a:xfrm>
            <a:off x="6661793" y="637507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ru-RU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 Semibold" panose="020B0702040204020203" pitchFamily="34" charset="0"/>
                <a:ea typeface="Tahoma" panose="020B0604030504040204" pitchFamily="34" charset="0"/>
                <a:cs typeface="Segoe UI Semibold" panose="020B0702040204020203" pitchFamily="34" charset="0"/>
              </a:rPr>
              <a:t>6</a:t>
            </a:r>
            <a:r>
              <a:rPr lang="ru-RU" sz="1400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Segoe UI Semibold" panose="020B0702040204020203" pitchFamily="34" charset="0"/>
                <a:ea typeface="Tahoma" panose="020B0604030504040204" pitchFamily="34" charset="0"/>
                <a:cs typeface="Segoe UI Semibold" panose="020B0702040204020203" pitchFamily="34" charset="0"/>
              </a:rPr>
              <a:t>/9</a:t>
            </a:r>
            <a:endParaRPr lang="ru-RU" sz="2000" dirty="0">
              <a:solidFill>
                <a:prstClr val="black">
                  <a:lumMod val="50000"/>
                  <a:lumOff val="50000"/>
                </a:prstClr>
              </a:solidFill>
              <a:latin typeface="Segoe UI Semibold" panose="020B0702040204020203" pitchFamily="34" charset="0"/>
              <a:ea typeface="Tahoma" panose="020B0604030504040204" pitchFamily="34" charset="0"/>
              <a:cs typeface="Segoe UI Semibold" panose="020B0702040204020203" pitchFamily="34" charset="0"/>
            </a:endParaRPr>
          </a:p>
        </p:txBody>
      </p:sp>
      <p:sp>
        <p:nvSpPr>
          <p:cNvPr id="103" name="Стрелка вправо 102"/>
          <p:cNvSpPr/>
          <p:nvPr/>
        </p:nvSpPr>
        <p:spPr>
          <a:xfrm>
            <a:off x="5480256" y="3773260"/>
            <a:ext cx="1656000" cy="108000"/>
          </a:xfrm>
          <a:prstGeom prst="rightArrow">
            <a:avLst>
              <a:gd name="adj1" fmla="val 50000"/>
              <a:gd name="adj2" fmla="val 95606"/>
            </a:avLst>
          </a:prstGeom>
          <a:solidFill>
            <a:srgbClr val="1450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grpSp>
        <p:nvGrpSpPr>
          <p:cNvPr id="37" name="Группа 36"/>
          <p:cNvGrpSpPr/>
          <p:nvPr/>
        </p:nvGrpSpPr>
        <p:grpSpPr>
          <a:xfrm>
            <a:off x="2117072" y="2422142"/>
            <a:ext cx="2587893" cy="887273"/>
            <a:chOff x="2117072" y="2278126"/>
            <a:chExt cx="2587893" cy="887273"/>
          </a:xfrm>
        </p:grpSpPr>
        <p:sp>
          <p:nvSpPr>
            <p:cNvPr id="2" name="Стрелка вправо 1"/>
            <p:cNvSpPr/>
            <p:nvPr/>
          </p:nvSpPr>
          <p:spPr>
            <a:xfrm rot="5400000">
              <a:off x="4207328" y="2667763"/>
              <a:ext cx="887273" cy="108000"/>
            </a:xfrm>
            <a:prstGeom prst="rightArrow">
              <a:avLst>
                <a:gd name="adj1" fmla="val 50000"/>
                <a:gd name="adj2" fmla="val 95606"/>
              </a:avLst>
            </a:prstGeom>
            <a:solidFill>
              <a:srgbClr val="C93A3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2117072" y="2278127"/>
              <a:ext cx="2526936" cy="57128"/>
            </a:xfrm>
            <a:prstGeom prst="rect">
              <a:avLst/>
            </a:prstGeom>
            <a:solidFill>
              <a:srgbClr val="C93A3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</p:grpSp>
      <p:sp>
        <p:nvSpPr>
          <p:cNvPr id="149" name="Стрелка вправо 148"/>
          <p:cNvSpPr/>
          <p:nvPr/>
        </p:nvSpPr>
        <p:spPr>
          <a:xfrm flipH="1">
            <a:off x="5480416" y="3915947"/>
            <a:ext cx="1656000" cy="108000"/>
          </a:xfrm>
          <a:prstGeom prst="rightArrow">
            <a:avLst>
              <a:gd name="adj1" fmla="val 50000"/>
              <a:gd name="adj2" fmla="val 95606"/>
            </a:avLst>
          </a:prstGeom>
          <a:solidFill>
            <a:srgbClr val="1450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grpSp>
        <p:nvGrpSpPr>
          <p:cNvPr id="32" name="Группа 31"/>
          <p:cNvGrpSpPr/>
          <p:nvPr/>
        </p:nvGrpSpPr>
        <p:grpSpPr>
          <a:xfrm>
            <a:off x="5554912" y="3213968"/>
            <a:ext cx="1480917" cy="525165"/>
            <a:chOff x="5554912" y="3069952"/>
            <a:chExt cx="1480917" cy="525165"/>
          </a:xfrm>
        </p:grpSpPr>
        <p:sp>
          <p:nvSpPr>
            <p:cNvPr id="121" name="TextBox 120"/>
            <p:cNvSpPr txBox="1"/>
            <p:nvPr/>
          </p:nvSpPr>
          <p:spPr>
            <a:xfrm>
              <a:off x="5801990" y="3137693"/>
              <a:ext cx="1233839" cy="457424"/>
            </a:xfrm>
            <a:prstGeom prst="rect">
              <a:avLst/>
            </a:prstGeom>
            <a:noFill/>
          </p:spPr>
          <p:txBody>
            <a:bodyPr wrap="square" lIns="72000" tIns="36000" rIns="36000" bIns="36000" rtlCol="0" anchor="ctr" anchorCtr="0">
              <a:spAutoFit/>
            </a:bodyPr>
            <a:lstStyle>
              <a:defPPr>
                <a:defRPr lang="ru-RU"/>
              </a:defPPr>
              <a:lvl1pPr>
                <a:lnSpc>
                  <a:spcPct val="80000"/>
                </a:lnSpc>
                <a:defRPr sz="1000" b="0">
                  <a:solidFill>
                    <a:schemeClr val="tx2">
                      <a:lumMod val="50000"/>
                    </a:schemeClr>
                  </a:solidFill>
                </a:defRPr>
              </a:lvl1pPr>
            </a:lstStyle>
            <a:p>
              <a:pPr fontAlgn="base">
                <a:lnSpc>
                  <a:spcPts val="1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ru-RU" sz="1200" i="1" dirty="0" smtClean="0">
                  <a:solidFill>
                    <a:srgbClr val="14507A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Проведение</a:t>
              </a:r>
            </a:p>
            <a:p>
              <a:pPr fontAlgn="base">
                <a:lnSpc>
                  <a:spcPts val="1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ru-RU" sz="1200" i="1" dirty="0" smtClean="0">
                  <a:solidFill>
                    <a:srgbClr val="14507A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публичного </a:t>
              </a:r>
              <a:r>
                <a:rPr lang="ru-RU" sz="1200" i="1" dirty="0">
                  <a:solidFill>
                    <a:srgbClr val="14507A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обсуждения</a:t>
              </a: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554912" y="3069952"/>
              <a:ext cx="396262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rgbClr val="14507A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2 | </a:t>
              </a:r>
              <a:endParaRPr lang="ru-RU" sz="1200" dirty="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31" name="Группа 30"/>
          <p:cNvGrpSpPr/>
          <p:nvPr/>
        </p:nvGrpSpPr>
        <p:grpSpPr>
          <a:xfrm>
            <a:off x="5599516" y="4077289"/>
            <a:ext cx="1713532" cy="406910"/>
            <a:chOff x="5599516" y="3933273"/>
            <a:chExt cx="1713532" cy="406910"/>
          </a:xfrm>
        </p:grpSpPr>
        <p:sp>
          <p:nvSpPr>
            <p:cNvPr id="95" name="TextBox 94"/>
            <p:cNvSpPr txBox="1"/>
            <p:nvPr/>
          </p:nvSpPr>
          <p:spPr>
            <a:xfrm>
              <a:off x="6124449" y="4003817"/>
              <a:ext cx="1188599" cy="329184"/>
            </a:xfrm>
            <a:prstGeom prst="rect">
              <a:avLst/>
            </a:prstGeom>
            <a:noFill/>
          </p:spPr>
          <p:txBody>
            <a:bodyPr wrap="square" lIns="72000" tIns="36000" rIns="36000" bIns="36000" rtlCol="0" anchor="ctr" anchorCtr="0">
              <a:spAutoFit/>
            </a:bodyPr>
            <a:lstStyle>
              <a:defPPr>
                <a:defRPr lang="ru-RU"/>
              </a:defPPr>
              <a:lvl1pPr>
                <a:lnSpc>
                  <a:spcPct val="80000"/>
                </a:lnSpc>
                <a:defRPr sz="1000" b="0">
                  <a:solidFill>
                    <a:schemeClr val="tx2">
                      <a:lumMod val="50000"/>
                    </a:schemeClr>
                  </a:solidFill>
                </a:defRPr>
              </a:lvl1pPr>
            </a:lstStyle>
            <a:p>
              <a:pPr fontAlgn="base">
                <a:lnSpc>
                  <a:spcPts val="1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ru-RU" sz="1200" i="1" dirty="0" smtClean="0">
                  <a:solidFill>
                    <a:srgbClr val="14507A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Замечания и предложения</a:t>
              </a:r>
              <a:endParaRPr lang="ru-RU" sz="1200" i="1" dirty="0">
                <a:solidFill>
                  <a:srgbClr val="14507A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endParaRPr>
            </a:p>
          </p:txBody>
        </p:sp>
        <p:pic>
          <p:nvPicPr>
            <p:cNvPr id="148" name="Рисунок 147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99516" y="3980183"/>
              <a:ext cx="315084" cy="360000"/>
            </a:xfrm>
            <a:prstGeom prst="rect">
              <a:avLst/>
            </a:prstGeom>
          </p:spPr>
        </p:pic>
        <p:sp>
          <p:nvSpPr>
            <p:cNvPr id="150" name="Прямоугольник 149"/>
            <p:cNvSpPr/>
            <p:nvPr/>
          </p:nvSpPr>
          <p:spPr>
            <a:xfrm>
              <a:off x="5881568" y="3933273"/>
              <a:ext cx="396262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200" dirty="0">
                  <a:solidFill>
                    <a:srgbClr val="14507A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3</a:t>
              </a:r>
              <a:r>
                <a:rPr lang="en-US" sz="1200" dirty="0">
                  <a:solidFill>
                    <a:srgbClr val="14507A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 | </a:t>
              </a:r>
              <a:endParaRPr lang="ru-RU" sz="1200" dirty="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51" name="Стрелка вправо 150"/>
          <p:cNvSpPr/>
          <p:nvPr/>
        </p:nvSpPr>
        <p:spPr>
          <a:xfrm flipH="1">
            <a:off x="2117072" y="3770294"/>
            <a:ext cx="1656000" cy="108000"/>
          </a:xfrm>
          <a:prstGeom prst="rightArrow">
            <a:avLst>
              <a:gd name="adj1" fmla="val 50000"/>
              <a:gd name="adj2" fmla="val 95606"/>
            </a:avLst>
          </a:prstGeom>
          <a:solidFill>
            <a:srgbClr val="C93A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C93A3B"/>
              </a:solidFill>
            </a:endParaRPr>
          </a:p>
        </p:txBody>
      </p:sp>
      <p:sp>
        <p:nvSpPr>
          <p:cNvPr id="152" name="Стрелка вправо 151"/>
          <p:cNvSpPr/>
          <p:nvPr/>
        </p:nvSpPr>
        <p:spPr>
          <a:xfrm>
            <a:off x="2117232" y="3912981"/>
            <a:ext cx="1656000" cy="108000"/>
          </a:xfrm>
          <a:prstGeom prst="rightArrow">
            <a:avLst>
              <a:gd name="adj1" fmla="val 50000"/>
              <a:gd name="adj2" fmla="val 95606"/>
            </a:avLst>
          </a:prstGeom>
          <a:solidFill>
            <a:srgbClr val="1450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grpSp>
        <p:nvGrpSpPr>
          <p:cNvPr id="33" name="Группа 32"/>
          <p:cNvGrpSpPr/>
          <p:nvPr/>
        </p:nvGrpSpPr>
        <p:grpSpPr>
          <a:xfrm>
            <a:off x="2005406" y="3202312"/>
            <a:ext cx="1839834" cy="532128"/>
            <a:chOff x="2005406" y="3058296"/>
            <a:chExt cx="1839834" cy="532128"/>
          </a:xfrm>
        </p:grpSpPr>
        <p:sp>
          <p:nvSpPr>
            <p:cNvPr id="128" name="TextBox 127"/>
            <p:cNvSpPr txBox="1"/>
            <p:nvPr/>
          </p:nvSpPr>
          <p:spPr>
            <a:xfrm>
              <a:off x="2226969" y="3113370"/>
              <a:ext cx="1618271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ase">
                <a:lnSpc>
                  <a:spcPts val="1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ru-RU" sz="1200" i="1" dirty="0">
                  <a:solidFill>
                    <a:srgbClr val="14507A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Рассмотрение заявки на внесение формы в реестр</a:t>
              </a:r>
            </a:p>
          </p:txBody>
        </p:sp>
        <p:sp>
          <p:nvSpPr>
            <p:cNvPr id="153" name="Прямоугольник 152"/>
            <p:cNvSpPr/>
            <p:nvPr/>
          </p:nvSpPr>
          <p:spPr>
            <a:xfrm>
              <a:off x="2005406" y="3058296"/>
              <a:ext cx="396262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200" dirty="0">
                  <a:solidFill>
                    <a:srgbClr val="14507A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4</a:t>
              </a:r>
              <a:r>
                <a:rPr lang="en-US" sz="1200" dirty="0">
                  <a:solidFill>
                    <a:srgbClr val="14507A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 | </a:t>
              </a:r>
              <a:endParaRPr lang="ru-RU" sz="1200" dirty="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34" name="Группа 33"/>
          <p:cNvGrpSpPr/>
          <p:nvPr/>
        </p:nvGrpSpPr>
        <p:grpSpPr>
          <a:xfrm>
            <a:off x="2005406" y="4088800"/>
            <a:ext cx="1990530" cy="663126"/>
            <a:chOff x="2005406" y="3944784"/>
            <a:chExt cx="1990530" cy="663126"/>
          </a:xfrm>
        </p:grpSpPr>
        <p:sp>
          <p:nvSpPr>
            <p:cNvPr id="154" name="TextBox 153"/>
            <p:cNvSpPr txBox="1"/>
            <p:nvPr/>
          </p:nvSpPr>
          <p:spPr>
            <a:xfrm>
              <a:off x="2226969" y="3999858"/>
              <a:ext cx="1768967" cy="6080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ase">
                <a:lnSpc>
                  <a:spcPts val="1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ru-RU" sz="1200" i="1" dirty="0">
                  <a:solidFill>
                    <a:srgbClr val="14507A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Включение формы в реестр с присвоением уникального номера</a:t>
              </a:r>
            </a:p>
          </p:txBody>
        </p:sp>
        <p:sp>
          <p:nvSpPr>
            <p:cNvPr id="155" name="Прямоугольник 154"/>
            <p:cNvSpPr/>
            <p:nvPr/>
          </p:nvSpPr>
          <p:spPr>
            <a:xfrm>
              <a:off x="2005406" y="3944784"/>
              <a:ext cx="396262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200" dirty="0">
                  <a:solidFill>
                    <a:srgbClr val="14507A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5</a:t>
              </a:r>
              <a:r>
                <a:rPr lang="en-US" sz="1200" dirty="0">
                  <a:solidFill>
                    <a:srgbClr val="14507A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 | </a:t>
              </a:r>
              <a:endParaRPr lang="ru-RU" sz="1200" dirty="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30" name="Группа 29"/>
          <p:cNvGrpSpPr/>
          <p:nvPr/>
        </p:nvGrpSpPr>
        <p:grpSpPr>
          <a:xfrm>
            <a:off x="2164078" y="1495698"/>
            <a:ext cx="2536697" cy="853182"/>
            <a:chOff x="2164078" y="1351682"/>
            <a:chExt cx="2536697" cy="853182"/>
          </a:xfrm>
        </p:grpSpPr>
        <p:sp>
          <p:nvSpPr>
            <p:cNvPr id="116" name="TextBox 115"/>
            <p:cNvSpPr txBox="1"/>
            <p:nvPr/>
          </p:nvSpPr>
          <p:spPr>
            <a:xfrm>
              <a:off x="2649486" y="1409490"/>
              <a:ext cx="2051289" cy="368169"/>
            </a:xfrm>
            <a:prstGeom prst="rect">
              <a:avLst/>
            </a:prstGeom>
            <a:noFill/>
          </p:spPr>
          <p:txBody>
            <a:bodyPr wrap="square" lIns="72000" tIns="36000" rIns="36000" bIns="36000" rtlCol="0" anchor="ctr" anchorCtr="0">
              <a:spAutoFit/>
            </a:bodyPr>
            <a:lstStyle/>
            <a:p>
              <a:pPr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ru-RU" sz="1200" i="1" dirty="0">
                  <a:solidFill>
                    <a:srgbClr val="C93A3B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Запрос на включение формы в реестр: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2626391" y="1762829"/>
              <a:ext cx="1855979" cy="442035"/>
            </a:xfrm>
            <a:prstGeom prst="rect">
              <a:avLst/>
            </a:prstGeom>
            <a:noFill/>
          </p:spPr>
          <p:txBody>
            <a:bodyPr wrap="square" lIns="72000" tIns="36000" rIns="36000" bIns="36000" rtlCol="0" anchor="ctr" anchorCtr="0">
              <a:spAutoFit/>
            </a:bodyPr>
            <a:lstStyle/>
            <a:p>
              <a:pPr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ru-RU" sz="1000" i="1" dirty="0">
                  <a:solidFill>
                    <a:srgbClr val="C93A3B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- форма;</a:t>
              </a:r>
            </a:p>
            <a:p>
              <a:pPr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ru-RU" sz="1000" i="1" dirty="0">
                  <a:solidFill>
                    <a:srgbClr val="C93A3B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- правила предоставления;</a:t>
              </a:r>
            </a:p>
            <a:p>
              <a:pPr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ru-RU" sz="1000" i="1" dirty="0">
                  <a:solidFill>
                    <a:srgbClr val="C93A3B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- оценка издержек.</a:t>
              </a:r>
            </a:p>
          </p:txBody>
        </p:sp>
        <p:pic>
          <p:nvPicPr>
            <p:cNvPr id="101" name="Рисунок 100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64078" y="1630272"/>
              <a:ext cx="315084" cy="360000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156" name="Прямоугольник 155"/>
            <p:cNvSpPr/>
            <p:nvPr/>
          </p:nvSpPr>
          <p:spPr>
            <a:xfrm>
              <a:off x="2415853" y="1351682"/>
              <a:ext cx="375424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200" dirty="0">
                  <a:solidFill>
                    <a:srgbClr val="C93A3B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1</a:t>
              </a:r>
              <a:r>
                <a:rPr lang="en-US" sz="1200" dirty="0">
                  <a:solidFill>
                    <a:srgbClr val="C93A3B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 | </a:t>
              </a:r>
              <a:endParaRPr lang="ru-RU" sz="1200" dirty="0">
                <a:solidFill>
                  <a:srgbClr val="C93A3B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4830051" y="4719369"/>
            <a:ext cx="3340793" cy="574251"/>
            <a:chOff x="808142" y="4835160"/>
            <a:chExt cx="3340793" cy="574251"/>
          </a:xfrm>
        </p:grpSpPr>
        <p:sp>
          <p:nvSpPr>
            <p:cNvPr id="96" name="TextBox 95"/>
            <p:cNvSpPr txBox="1"/>
            <p:nvPr/>
          </p:nvSpPr>
          <p:spPr>
            <a:xfrm>
              <a:off x="1312305" y="4888475"/>
              <a:ext cx="2836630" cy="220436"/>
            </a:xfrm>
            <a:prstGeom prst="rect">
              <a:avLst/>
            </a:prstGeom>
            <a:noFill/>
          </p:spPr>
          <p:txBody>
            <a:bodyPr wrap="square" lIns="72000" tIns="36000" rIns="36000" bIns="36000" rtlCol="0" anchor="ctr" anchorCtr="0">
              <a:spAutoFit/>
            </a:bodyPr>
            <a:lstStyle/>
            <a:p>
              <a:pPr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ru-RU" sz="1200" b="1" i="1" dirty="0">
                  <a:solidFill>
                    <a:srgbClr val="14507A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Публикация сведений из реестра</a:t>
              </a:r>
              <a:r>
                <a:rPr lang="ru-RU" sz="1200" i="1" dirty="0">
                  <a:solidFill>
                    <a:srgbClr val="14507A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: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291280" y="5090487"/>
              <a:ext cx="2113185" cy="318924"/>
            </a:xfrm>
            <a:prstGeom prst="rect">
              <a:avLst/>
            </a:prstGeom>
            <a:noFill/>
          </p:spPr>
          <p:txBody>
            <a:bodyPr wrap="square" lIns="72000" tIns="36000" rIns="36000" bIns="36000" rtlCol="0" anchor="ctr" anchorCtr="0">
              <a:spAutoFit/>
            </a:bodyPr>
            <a:lstStyle/>
            <a:p>
              <a:pPr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ru-RU" sz="1000" i="1" dirty="0">
                  <a:solidFill>
                    <a:srgbClr val="14507A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- идентификационный номер;</a:t>
              </a:r>
            </a:p>
            <a:p>
              <a:pPr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ru-RU" sz="1000" i="1" dirty="0">
                  <a:solidFill>
                    <a:srgbClr val="14507A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- шаблон форм.</a:t>
              </a:r>
            </a:p>
          </p:txBody>
        </p:sp>
        <p:pic>
          <p:nvPicPr>
            <p:cNvPr id="99" name="Рисунок 98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8142" y="4993113"/>
              <a:ext cx="315084" cy="360000"/>
            </a:xfrm>
            <a:prstGeom prst="rect">
              <a:avLst/>
            </a:prstGeom>
          </p:spPr>
        </p:pic>
        <p:sp>
          <p:nvSpPr>
            <p:cNvPr id="157" name="Прямоугольник 156"/>
            <p:cNvSpPr/>
            <p:nvPr/>
          </p:nvSpPr>
          <p:spPr>
            <a:xfrm>
              <a:off x="1079505" y="4835160"/>
              <a:ext cx="396262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200" dirty="0">
                  <a:solidFill>
                    <a:srgbClr val="14507A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6</a:t>
              </a:r>
              <a:r>
                <a:rPr lang="en-US" sz="1200" dirty="0">
                  <a:solidFill>
                    <a:srgbClr val="14507A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 | </a:t>
              </a:r>
              <a:endParaRPr lang="ru-RU" sz="1200" dirty="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58" name="Стрелка вправо 157"/>
          <p:cNvSpPr/>
          <p:nvPr/>
        </p:nvSpPr>
        <p:spPr>
          <a:xfrm rot="5400000">
            <a:off x="4164965" y="4987076"/>
            <a:ext cx="972000" cy="108000"/>
          </a:xfrm>
          <a:prstGeom prst="rightArrow">
            <a:avLst>
              <a:gd name="adj1" fmla="val 50000"/>
              <a:gd name="adj2" fmla="val 95606"/>
            </a:avLst>
          </a:prstGeom>
          <a:solidFill>
            <a:srgbClr val="C93A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66" name="Стрелка вправо 165"/>
          <p:cNvSpPr/>
          <p:nvPr/>
        </p:nvSpPr>
        <p:spPr>
          <a:xfrm flipH="1">
            <a:off x="2117072" y="5946967"/>
            <a:ext cx="1656000" cy="108000"/>
          </a:xfrm>
          <a:prstGeom prst="rightArrow">
            <a:avLst>
              <a:gd name="adj1" fmla="val 50000"/>
              <a:gd name="adj2" fmla="val 95606"/>
            </a:avLst>
          </a:prstGeom>
          <a:solidFill>
            <a:srgbClr val="1450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C93A3B"/>
              </a:solidFill>
            </a:endParaRPr>
          </a:p>
        </p:txBody>
      </p:sp>
      <p:sp>
        <p:nvSpPr>
          <p:cNvPr id="167" name="Стрелка вправо 166"/>
          <p:cNvSpPr/>
          <p:nvPr/>
        </p:nvSpPr>
        <p:spPr>
          <a:xfrm>
            <a:off x="2117232" y="6089654"/>
            <a:ext cx="1656000" cy="108000"/>
          </a:xfrm>
          <a:prstGeom prst="rightArrow">
            <a:avLst>
              <a:gd name="adj1" fmla="val 50000"/>
              <a:gd name="adj2" fmla="val 95606"/>
            </a:avLst>
          </a:prstGeom>
          <a:solidFill>
            <a:srgbClr val="1450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grpSp>
        <p:nvGrpSpPr>
          <p:cNvPr id="35" name="Группа 34"/>
          <p:cNvGrpSpPr/>
          <p:nvPr/>
        </p:nvGrpSpPr>
        <p:grpSpPr>
          <a:xfrm>
            <a:off x="2005406" y="5488006"/>
            <a:ext cx="2133896" cy="403887"/>
            <a:chOff x="2005406" y="5343990"/>
            <a:chExt cx="2133896" cy="403887"/>
          </a:xfrm>
        </p:grpSpPr>
        <p:sp>
          <p:nvSpPr>
            <p:cNvPr id="165" name="TextBox 164"/>
            <p:cNvSpPr txBox="1"/>
            <p:nvPr/>
          </p:nvSpPr>
          <p:spPr>
            <a:xfrm>
              <a:off x="2226969" y="5399064"/>
              <a:ext cx="1912333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ase">
                <a:lnSpc>
                  <a:spcPts val="1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ru-RU" sz="1200" i="1" dirty="0">
                  <a:solidFill>
                    <a:srgbClr val="14507A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Шаблоны форм и правила их заполнения</a:t>
              </a:r>
            </a:p>
          </p:txBody>
        </p:sp>
        <p:sp>
          <p:nvSpPr>
            <p:cNvPr id="168" name="Прямоугольник 167"/>
            <p:cNvSpPr/>
            <p:nvPr/>
          </p:nvSpPr>
          <p:spPr>
            <a:xfrm>
              <a:off x="2005406" y="5343990"/>
              <a:ext cx="396262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200" dirty="0">
                  <a:solidFill>
                    <a:srgbClr val="14507A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7</a:t>
              </a:r>
              <a:r>
                <a:rPr lang="en-US" sz="1200" dirty="0">
                  <a:solidFill>
                    <a:srgbClr val="14507A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 | </a:t>
              </a:r>
              <a:endParaRPr lang="ru-RU" sz="1200" dirty="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36" name="Группа 35"/>
          <p:cNvGrpSpPr/>
          <p:nvPr/>
        </p:nvGrpSpPr>
        <p:grpSpPr>
          <a:xfrm>
            <a:off x="2005406" y="6265473"/>
            <a:ext cx="1990530" cy="403887"/>
            <a:chOff x="2005406" y="6121457"/>
            <a:chExt cx="1990530" cy="403887"/>
          </a:xfrm>
        </p:grpSpPr>
        <p:sp>
          <p:nvSpPr>
            <p:cNvPr id="169" name="TextBox 168"/>
            <p:cNvSpPr txBox="1"/>
            <p:nvPr/>
          </p:nvSpPr>
          <p:spPr>
            <a:xfrm>
              <a:off x="2226969" y="6176531"/>
              <a:ext cx="1768967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ase">
                <a:lnSpc>
                  <a:spcPts val="1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ru-RU" sz="1200" i="1" dirty="0">
                  <a:solidFill>
                    <a:srgbClr val="14507A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Предоставление форм отчетности</a:t>
              </a:r>
            </a:p>
          </p:txBody>
        </p:sp>
        <p:sp>
          <p:nvSpPr>
            <p:cNvPr id="170" name="Прямоугольник 169"/>
            <p:cNvSpPr/>
            <p:nvPr/>
          </p:nvSpPr>
          <p:spPr>
            <a:xfrm>
              <a:off x="2005406" y="6121457"/>
              <a:ext cx="396262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200" dirty="0">
                  <a:solidFill>
                    <a:srgbClr val="14507A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8</a:t>
              </a:r>
              <a:r>
                <a:rPr lang="en-US" sz="1200" dirty="0">
                  <a:solidFill>
                    <a:srgbClr val="14507A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 | </a:t>
              </a:r>
              <a:endParaRPr lang="ru-RU" sz="1200" dirty="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216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5577698"/>
              </p:ext>
            </p:extLst>
          </p:nvPr>
        </p:nvGraphicFramePr>
        <p:xfrm>
          <a:off x="5796136" y="2713127"/>
          <a:ext cx="2865877" cy="3945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865877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ru-RU" sz="1150" baseline="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ЛИЧНЫЙ КАБИНЕТ</a:t>
                      </a:r>
                      <a:endParaRPr lang="ru-RU" sz="115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solidFill>
                      <a:srgbClr val="D15757"/>
                    </a:solidFill>
                  </a:tcPr>
                </a:tc>
              </a:tr>
              <a:tr h="393861"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rgbClr val="76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Ввод и просмотр данных в формы отчетности</a:t>
                      </a:r>
                      <a:endParaRPr lang="ru-RU" sz="1200" b="1" dirty="0">
                        <a:solidFill>
                          <a:srgbClr val="760000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solidFill>
                      <a:srgbClr val="F3D5D5"/>
                    </a:solidFill>
                  </a:tcPr>
                </a:tc>
              </a:tr>
              <a:tr h="393861"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rgbClr val="76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Автоматизированная загрузка и выгрузка данных отчетности</a:t>
                      </a:r>
                      <a:endParaRPr lang="ru-RU" sz="1200" b="1" dirty="0">
                        <a:solidFill>
                          <a:srgbClr val="760000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393861"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rgbClr val="76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Форматно-логический контроль введенных и загруженных сведений</a:t>
                      </a:r>
                      <a:endParaRPr lang="ru-RU" sz="1200" b="1" dirty="0">
                        <a:solidFill>
                          <a:srgbClr val="760000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solidFill>
                      <a:srgbClr val="F3D5D5"/>
                    </a:solidFill>
                  </a:tcPr>
                </a:tc>
              </a:tr>
              <a:tr h="393861"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rgbClr val="76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Получение уведомлений о </a:t>
                      </a:r>
                      <a:r>
                        <a:rPr lang="ru-RU" sz="1200" b="1" kern="1200" smtClean="0">
                          <a:solidFill>
                            <a:srgbClr val="76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статусе рассмотрения отчетности</a:t>
                      </a:r>
                      <a:endParaRPr lang="ru-RU" sz="1200" b="1" dirty="0">
                        <a:solidFill>
                          <a:srgbClr val="760000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545347"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rgbClr val="76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Возможность получения официального ответа по вопросам заполнения форм отчетности в электронном виде</a:t>
                      </a:r>
                      <a:endParaRPr lang="ru-RU" sz="1200" b="1" kern="1200" dirty="0" smtClean="0">
                        <a:solidFill>
                          <a:srgbClr val="76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anchor="ctr">
                    <a:solidFill>
                      <a:srgbClr val="F3D5D5"/>
                    </a:solidFill>
                  </a:tcPr>
                </a:tc>
              </a:tr>
              <a:tr h="545347"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rgbClr val="76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Базовые инструменты по анализу, моделированию и прогнозированию данных отчетности</a:t>
                      </a:r>
                      <a:endParaRPr lang="ru-RU" sz="1200" b="1" kern="1200" dirty="0" smtClean="0">
                        <a:solidFill>
                          <a:srgbClr val="76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31" name="Рисунок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7917" y="1412776"/>
            <a:ext cx="662890" cy="612000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724"/>
          <a:stretch/>
        </p:blipFill>
        <p:spPr>
          <a:xfrm>
            <a:off x="8891383" y="0"/>
            <a:ext cx="261257" cy="6858000"/>
          </a:xfrm>
          <a:prstGeom prst="rect">
            <a:avLst/>
          </a:prstGeom>
        </p:spPr>
      </p:pic>
      <p:sp>
        <p:nvSpPr>
          <p:cNvPr id="17" name="Номер слайда 1"/>
          <p:cNvSpPr txBox="1">
            <a:spLocks/>
          </p:cNvSpPr>
          <p:nvPr/>
        </p:nvSpPr>
        <p:spPr>
          <a:xfrm>
            <a:off x="6661793" y="637507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ru-RU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 Semibold" panose="020B0702040204020203" pitchFamily="34" charset="0"/>
                <a:ea typeface="Tahoma" panose="020B0604030504040204" pitchFamily="34" charset="0"/>
                <a:cs typeface="Segoe UI Semibold" panose="020B0702040204020203" pitchFamily="34" charset="0"/>
              </a:rPr>
              <a:t>7</a:t>
            </a:r>
            <a:r>
              <a:rPr lang="ru-RU" sz="1400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Segoe UI Semibold" panose="020B0702040204020203" pitchFamily="34" charset="0"/>
                <a:ea typeface="Tahoma" panose="020B0604030504040204" pitchFamily="34" charset="0"/>
                <a:cs typeface="Segoe UI Semibold" panose="020B0702040204020203" pitchFamily="34" charset="0"/>
              </a:rPr>
              <a:t>/9</a:t>
            </a:r>
            <a:endParaRPr lang="ru-RU" sz="2000" dirty="0">
              <a:solidFill>
                <a:prstClr val="black">
                  <a:lumMod val="50000"/>
                  <a:lumOff val="50000"/>
                </a:prstClr>
              </a:solidFill>
              <a:latin typeface="Segoe UI Semibold" panose="020B0702040204020203" pitchFamily="34" charset="0"/>
              <a:ea typeface="Tahoma" panose="020B0604030504040204" pitchFamily="34" charset="0"/>
              <a:cs typeface="Segoe UI Semibold" panose="020B0702040204020203" pitchFamily="34" charset="0"/>
            </a:endParaRPr>
          </a:p>
        </p:txBody>
      </p:sp>
      <p:grpSp>
        <p:nvGrpSpPr>
          <p:cNvPr id="23" name="Группа 22"/>
          <p:cNvGrpSpPr/>
          <p:nvPr/>
        </p:nvGrpSpPr>
        <p:grpSpPr>
          <a:xfrm>
            <a:off x="324267" y="404664"/>
            <a:ext cx="8275411" cy="983220"/>
            <a:chOff x="324267" y="404664"/>
            <a:chExt cx="8275411" cy="983220"/>
          </a:xfrm>
        </p:grpSpPr>
        <p:sp>
          <p:nvSpPr>
            <p:cNvPr id="24" name="Прямоугольник 13"/>
            <p:cNvSpPr/>
            <p:nvPr/>
          </p:nvSpPr>
          <p:spPr>
            <a:xfrm>
              <a:off x="324267" y="596667"/>
              <a:ext cx="1231562" cy="791217"/>
            </a:xfrm>
            <a:custGeom>
              <a:avLst/>
              <a:gdLst>
                <a:gd name="connsiteX0" fmla="*/ 0 w 1142662"/>
                <a:gd name="connsiteY0" fmla="*/ 0 h 867417"/>
                <a:gd name="connsiteX1" fmla="*/ 1142662 w 1142662"/>
                <a:gd name="connsiteY1" fmla="*/ 0 h 867417"/>
                <a:gd name="connsiteX2" fmla="*/ 1142662 w 1142662"/>
                <a:gd name="connsiteY2" fmla="*/ 867417 h 867417"/>
                <a:gd name="connsiteX3" fmla="*/ 0 w 1142662"/>
                <a:gd name="connsiteY3" fmla="*/ 867417 h 867417"/>
                <a:gd name="connsiteX4" fmla="*/ 0 w 1142662"/>
                <a:gd name="connsiteY4" fmla="*/ 0 h 867417"/>
                <a:gd name="connsiteX0" fmla="*/ 0 w 1206162"/>
                <a:gd name="connsiteY0" fmla="*/ 0 h 867417"/>
                <a:gd name="connsiteX1" fmla="*/ 1142662 w 1206162"/>
                <a:gd name="connsiteY1" fmla="*/ 0 h 867417"/>
                <a:gd name="connsiteX2" fmla="*/ 1206162 w 1206162"/>
                <a:gd name="connsiteY2" fmla="*/ 486417 h 867417"/>
                <a:gd name="connsiteX3" fmla="*/ 0 w 1206162"/>
                <a:gd name="connsiteY3" fmla="*/ 867417 h 867417"/>
                <a:gd name="connsiteX4" fmla="*/ 0 w 1206162"/>
                <a:gd name="connsiteY4" fmla="*/ 0 h 867417"/>
                <a:gd name="connsiteX0" fmla="*/ 228600 w 1206162"/>
                <a:gd name="connsiteY0" fmla="*/ 25400 h 867417"/>
                <a:gd name="connsiteX1" fmla="*/ 1142662 w 1206162"/>
                <a:gd name="connsiteY1" fmla="*/ 0 h 867417"/>
                <a:gd name="connsiteX2" fmla="*/ 1206162 w 1206162"/>
                <a:gd name="connsiteY2" fmla="*/ 486417 h 867417"/>
                <a:gd name="connsiteX3" fmla="*/ 0 w 1206162"/>
                <a:gd name="connsiteY3" fmla="*/ 867417 h 867417"/>
                <a:gd name="connsiteX4" fmla="*/ 228600 w 1206162"/>
                <a:gd name="connsiteY4" fmla="*/ 25400 h 867417"/>
                <a:gd name="connsiteX0" fmla="*/ 254000 w 1231562"/>
                <a:gd name="connsiteY0" fmla="*/ 25400 h 791217"/>
                <a:gd name="connsiteX1" fmla="*/ 1168062 w 1231562"/>
                <a:gd name="connsiteY1" fmla="*/ 0 h 791217"/>
                <a:gd name="connsiteX2" fmla="*/ 1231562 w 1231562"/>
                <a:gd name="connsiteY2" fmla="*/ 486417 h 791217"/>
                <a:gd name="connsiteX3" fmla="*/ 0 w 1231562"/>
                <a:gd name="connsiteY3" fmla="*/ 791217 h 791217"/>
                <a:gd name="connsiteX4" fmla="*/ 254000 w 1231562"/>
                <a:gd name="connsiteY4" fmla="*/ 25400 h 791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1562" h="791217">
                  <a:moveTo>
                    <a:pt x="254000" y="25400"/>
                  </a:moveTo>
                  <a:lnTo>
                    <a:pt x="1168062" y="0"/>
                  </a:lnTo>
                  <a:lnTo>
                    <a:pt x="1231562" y="486417"/>
                  </a:lnTo>
                  <a:lnTo>
                    <a:pt x="0" y="791217"/>
                  </a:lnTo>
                  <a:lnTo>
                    <a:pt x="254000" y="2540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44739D"/>
                </a:gs>
                <a:gs pos="50000">
                  <a:srgbClr val="5183B3"/>
                </a:gs>
                <a:gs pos="100000">
                  <a:srgbClr val="C4D5E5">
                    <a:shade val="100000"/>
                    <a:satMod val="115000"/>
                  </a:srgbClr>
                </a:gs>
              </a:gsLst>
              <a:path path="circle">
                <a:fillToRect l="100000" b="100000"/>
              </a:path>
              <a:tileRect t="-100000" r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26" name="Прямоугольник 85"/>
            <p:cNvSpPr/>
            <p:nvPr/>
          </p:nvSpPr>
          <p:spPr>
            <a:xfrm>
              <a:off x="734244" y="404664"/>
              <a:ext cx="7865434" cy="950898"/>
            </a:xfrm>
            <a:custGeom>
              <a:avLst/>
              <a:gdLst>
                <a:gd name="connsiteX0" fmla="*/ 0 w 8132134"/>
                <a:gd name="connsiteY0" fmla="*/ 0 h 836598"/>
                <a:gd name="connsiteX1" fmla="*/ 8132134 w 8132134"/>
                <a:gd name="connsiteY1" fmla="*/ 0 h 836598"/>
                <a:gd name="connsiteX2" fmla="*/ 8132134 w 8132134"/>
                <a:gd name="connsiteY2" fmla="*/ 836598 h 836598"/>
                <a:gd name="connsiteX3" fmla="*/ 0 w 8132134"/>
                <a:gd name="connsiteY3" fmla="*/ 836598 h 836598"/>
                <a:gd name="connsiteX4" fmla="*/ 0 w 8132134"/>
                <a:gd name="connsiteY4" fmla="*/ 0 h 836598"/>
                <a:gd name="connsiteX0" fmla="*/ 0 w 8132134"/>
                <a:gd name="connsiteY0" fmla="*/ 0 h 950898"/>
                <a:gd name="connsiteX1" fmla="*/ 8132134 w 8132134"/>
                <a:gd name="connsiteY1" fmla="*/ 0 h 950898"/>
                <a:gd name="connsiteX2" fmla="*/ 7789234 w 8132134"/>
                <a:gd name="connsiteY2" fmla="*/ 950898 h 950898"/>
                <a:gd name="connsiteX3" fmla="*/ 0 w 8132134"/>
                <a:gd name="connsiteY3" fmla="*/ 836598 h 950898"/>
                <a:gd name="connsiteX4" fmla="*/ 0 w 8132134"/>
                <a:gd name="connsiteY4" fmla="*/ 0 h 950898"/>
                <a:gd name="connsiteX0" fmla="*/ 266700 w 8132134"/>
                <a:gd name="connsiteY0" fmla="*/ 88900 h 950898"/>
                <a:gd name="connsiteX1" fmla="*/ 8132134 w 8132134"/>
                <a:gd name="connsiteY1" fmla="*/ 0 h 950898"/>
                <a:gd name="connsiteX2" fmla="*/ 7789234 w 8132134"/>
                <a:gd name="connsiteY2" fmla="*/ 950898 h 950898"/>
                <a:gd name="connsiteX3" fmla="*/ 0 w 8132134"/>
                <a:gd name="connsiteY3" fmla="*/ 836598 h 950898"/>
                <a:gd name="connsiteX4" fmla="*/ 266700 w 8132134"/>
                <a:gd name="connsiteY4" fmla="*/ 88900 h 950898"/>
                <a:gd name="connsiteX0" fmla="*/ 0 w 7865434"/>
                <a:gd name="connsiteY0" fmla="*/ 88900 h 1014398"/>
                <a:gd name="connsiteX1" fmla="*/ 7865434 w 7865434"/>
                <a:gd name="connsiteY1" fmla="*/ 0 h 1014398"/>
                <a:gd name="connsiteX2" fmla="*/ 7522534 w 7865434"/>
                <a:gd name="connsiteY2" fmla="*/ 950898 h 1014398"/>
                <a:gd name="connsiteX3" fmla="*/ 50800 w 7865434"/>
                <a:gd name="connsiteY3" fmla="*/ 1014398 h 1014398"/>
                <a:gd name="connsiteX4" fmla="*/ 0 w 7865434"/>
                <a:gd name="connsiteY4" fmla="*/ 88900 h 1014398"/>
                <a:gd name="connsiteX0" fmla="*/ 0 w 7865434"/>
                <a:gd name="connsiteY0" fmla="*/ 88900 h 950898"/>
                <a:gd name="connsiteX1" fmla="*/ 7865434 w 7865434"/>
                <a:gd name="connsiteY1" fmla="*/ 0 h 950898"/>
                <a:gd name="connsiteX2" fmla="*/ 7522534 w 7865434"/>
                <a:gd name="connsiteY2" fmla="*/ 950898 h 950898"/>
                <a:gd name="connsiteX3" fmla="*/ 101600 w 7865434"/>
                <a:gd name="connsiteY3" fmla="*/ 722298 h 950898"/>
                <a:gd name="connsiteX4" fmla="*/ 0 w 7865434"/>
                <a:gd name="connsiteY4" fmla="*/ 88900 h 950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65434" h="950898">
                  <a:moveTo>
                    <a:pt x="0" y="88900"/>
                  </a:moveTo>
                  <a:lnTo>
                    <a:pt x="7865434" y="0"/>
                  </a:lnTo>
                  <a:lnTo>
                    <a:pt x="7522534" y="950898"/>
                  </a:lnTo>
                  <a:lnTo>
                    <a:pt x="101600" y="722298"/>
                  </a:lnTo>
                  <a:lnTo>
                    <a:pt x="0" y="889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  <a:shade val="100000"/>
                    <a:satMod val="115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white"/>
                </a:solidFill>
              </a:endParaRPr>
            </a:p>
          </p:txBody>
        </p:sp>
      </p:grpSp>
      <p:sp>
        <p:nvSpPr>
          <p:cNvPr id="27" name="Заголовок 1"/>
          <p:cNvSpPr txBox="1">
            <a:spLocks/>
          </p:cNvSpPr>
          <p:nvPr/>
        </p:nvSpPr>
        <p:spPr bwMode="auto">
          <a:xfrm>
            <a:off x="683568" y="476672"/>
            <a:ext cx="7865434" cy="695480"/>
          </a:xfrm>
          <a:prstGeom prst="rect">
            <a:avLst/>
          </a:prstGeom>
          <a:solidFill>
            <a:schemeClr val="accent1">
              <a:lumMod val="75000"/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</a:defRPr>
            </a:lvl9pPr>
          </a:lstStyle>
          <a:p>
            <a:pPr algn="ctr">
              <a:lnSpc>
                <a:spcPct val="100000"/>
              </a:lnSpc>
              <a:defRPr/>
            </a:pPr>
            <a:r>
              <a:rPr lang="ru-RU" sz="1400" b="1" dirty="0" smtClean="0">
                <a:solidFill>
                  <a:srgbClr val="3A6286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СОЗДАНИЕ ГОСУДАРСТВЕННОЙ ИНФОРМАЦИОННОЙ СИСТЕМЫ </a:t>
            </a:r>
            <a:br>
              <a:rPr lang="ru-RU" sz="1400" b="1" dirty="0" smtClean="0">
                <a:solidFill>
                  <a:srgbClr val="3A6286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</a:br>
            <a:r>
              <a:rPr lang="ru-RU" sz="1400" b="1" dirty="0" smtClean="0">
                <a:solidFill>
                  <a:srgbClr val="3A6286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ПРЕДОСТАВЛЕНИЯ ОТЧЕТНОСТИ, ОСНОВАННОЙ НА ПРИНЦИПАХ «ОДНОГО ОКНА»</a:t>
            </a:r>
            <a:endParaRPr lang="ru-RU" sz="1400" b="1" dirty="0">
              <a:solidFill>
                <a:srgbClr val="3A6286"/>
              </a:solidFill>
              <a:latin typeface="Segoe UI" panose="020B0502040204020203" pitchFamily="34" charset="0"/>
              <a:ea typeface="Tahoma" panose="020B0604030504040204" pitchFamily="34" charset="0"/>
              <a:cs typeface="Segoe UI" panose="020B0502040204020203" pitchFamily="34" charset="0"/>
              <a:sym typeface="Arial" pitchFamily="34" charset="0"/>
            </a:endParaRPr>
          </a:p>
        </p:txBody>
      </p:sp>
      <p:graphicFrame>
        <p:nvGraphicFramePr>
          <p:cNvPr id="35" name="Таблица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635165"/>
              </p:ext>
            </p:extLst>
          </p:nvPr>
        </p:nvGraphicFramePr>
        <p:xfrm>
          <a:off x="266348" y="2716575"/>
          <a:ext cx="1857380" cy="3926240"/>
        </p:xfrm>
        <a:graphic>
          <a:graphicData uri="http://schemas.openxmlformats.org/drawingml/2006/table">
            <a:tbl>
              <a:tblPr firstRow="1" bandRow="1">
                <a:effectLst/>
                <a:tableStyleId>{21E4AEA4-8DFA-4A89-87EB-49C32662AFE0}</a:tableStyleId>
              </a:tblPr>
              <a:tblGrid>
                <a:gridCol w="1857380"/>
              </a:tblGrid>
              <a:tr h="284584">
                <a:tc>
                  <a:txBody>
                    <a:bodyPr/>
                    <a:lstStyle/>
                    <a:p>
                      <a:pPr algn="ctr"/>
                      <a:r>
                        <a:rPr lang="ru-RU" sz="115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ОСНОВНЫЕ РАЗДЕЛЫ</a:t>
                      </a:r>
                      <a:endParaRPr lang="ru-RU" sz="115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solidFill>
                      <a:srgbClr val="C2C2C2"/>
                    </a:solidFill>
                  </a:tcPr>
                </a:tc>
              </a:tr>
              <a:tr h="500968"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Календарь отчетности</a:t>
                      </a:r>
                      <a:endParaRPr lang="ru-RU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solidFill>
                      <a:srgbClr val="EDEDED"/>
                    </a:solidFill>
                  </a:tcPr>
                </a:tc>
              </a:tr>
              <a:tr h="999310"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Методические рекомендации по предоставлению форм отчетности</a:t>
                      </a:r>
                      <a:endParaRPr lang="ru-RU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713793"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Актуальные шаблоны отчетности</a:t>
                      </a:r>
                      <a:endParaRPr lang="ru-RU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solidFill>
                      <a:srgbClr val="EDEDED"/>
                    </a:solidFill>
                  </a:tcPr>
                </a:tc>
              </a:tr>
              <a:tr h="999310"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Ежегодные доклады о состоянии в сфере предоставления отчетности</a:t>
                      </a:r>
                      <a:endParaRPr lang="ru-RU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428275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Контакты</a:t>
                      </a:r>
                      <a:endParaRPr lang="ru-RU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solidFill>
                      <a:srgbClr val="EDEDE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6" name="Таблица 35"/>
          <p:cNvGraphicFramePr>
            <a:graphicFrameLocks noGrp="1"/>
          </p:cNvGraphicFramePr>
          <p:nvPr>
            <p:extLst/>
          </p:nvPr>
        </p:nvGraphicFramePr>
        <p:xfrm>
          <a:off x="2183582" y="2723760"/>
          <a:ext cx="3552701" cy="394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2701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ru-RU" sz="115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ОСНОВНАЯ</a:t>
                      </a:r>
                      <a:r>
                        <a:rPr lang="ru-RU" sz="1150" baseline="0" dirty="0" smtClean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ФУНКЦИОНАЛЬНОСТЬ ПОРТАЛА</a:t>
                      </a:r>
                      <a:endParaRPr lang="ru-RU" sz="115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solidFill>
                      <a:srgbClr val="44739D"/>
                    </a:solidFill>
                  </a:tcPr>
                </a:tc>
              </a:tr>
              <a:tr h="427353"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rgbClr val="2B4863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Возможность подачи сведений</a:t>
                      </a:r>
                      <a:r>
                        <a:rPr lang="ru-RU" sz="1200" b="1" kern="1200" baseline="0" dirty="0" smtClean="0">
                          <a:solidFill>
                            <a:srgbClr val="2B4863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 для</a:t>
                      </a:r>
                      <a:r>
                        <a:rPr lang="ru-RU" sz="1200" b="1" kern="1200" dirty="0" smtClean="0">
                          <a:solidFill>
                            <a:srgbClr val="2B4863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 хозяйствующего субъекта</a:t>
                      </a:r>
                      <a:endParaRPr lang="ru-RU" sz="1200" b="1" dirty="0">
                        <a:solidFill>
                          <a:srgbClr val="2B4863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solidFill>
                      <a:srgbClr val="CCD8E2"/>
                    </a:solidFill>
                  </a:tcPr>
                </a:tc>
              </a:tr>
              <a:tr h="598294"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rgbClr val="2B4863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Вход хозяйствующего субъекта в информационную систему через личный кабинет</a:t>
                      </a:r>
                      <a:endParaRPr lang="ru-RU" sz="1200" b="1" dirty="0">
                        <a:solidFill>
                          <a:srgbClr val="2B4863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427353"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rgbClr val="2B4863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Обновление (актуализация) сведений хозяйствующими субъектами </a:t>
                      </a:r>
                      <a:endParaRPr lang="ru-RU" sz="1200" b="1" dirty="0">
                        <a:solidFill>
                          <a:srgbClr val="2B4863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solidFill>
                      <a:srgbClr val="CCD8E2"/>
                    </a:solidFill>
                  </a:tcPr>
                </a:tc>
              </a:tr>
              <a:tr h="598294"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rgbClr val="2B4863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Автоматизированное напоминание хозяйствующим субъектам о необходимости своевременной подачи сведений</a:t>
                      </a:r>
                      <a:endParaRPr lang="ru-RU" sz="1200" b="1" dirty="0">
                        <a:solidFill>
                          <a:srgbClr val="2B4863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598294"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rgbClr val="2B4863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Использование унифицированных форм предоставления сведений в электронной форме</a:t>
                      </a:r>
                    </a:p>
                  </a:txBody>
                  <a:tcPr anchor="ctr">
                    <a:solidFill>
                      <a:srgbClr val="CCD8E2"/>
                    </a:solidFill>
                  </a:tcPr>
                </a:tc>
              </a:tr>
              <a:tr h="490671"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rgbClr val="2B4863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Пересылка сведений по защищенным каналам связи с использованием электронной подписи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9" name="Стрелка вправо 38"/>
          <p:cNvSpPr/>
          <p:nvPr/>
        </p:nvSpPr>
        <p:spPr>
          <a:xfrm rot="5400000">
            <a:off x="4103003" y="2258896"/>
            <a:ext cx="360000" cy="252016"/>
          </a:xfrm>
          <a:prstGeom prst="rightArrow">
            <a:avLst>
              <a:gd name="adj1" fmla="val 50000"/>
              <a:gd name="adj2" fmla="val 95606"/>
            </a:avLst>
          </a:prstGeom>
          <a:gradFill>
            <a:gsLst>
              <a:gs pos="31600">
                <a:srgbClr val="AEC0D0"/>
              </a:gs>
              <a:gs pos="0">
                <a:schemeClr val="bg1"/>
              </a:gs>
              <a:gs pos="100000">
                <a:srgbClr val="44739D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0" name="Стрелка вправо 39"/>
          <p:cNvSpPr/>
          <p:nvPr/>
        </p:nvSpPr>
        <p:spPr>
          <a:xfrm rot="1710452">
            <a:off x="4753911" y="1956960"/>
            <a:ext cx="1440000" cy="255317"/>
          </a:xfrm>
          <a:prstGeom prst="rightArrow">
            <a:avLst>
              <a:gd name="adj1" fmla="val 50000"/>
              <a:gd name="adj2" fmla="val 95606"/>
            </a:avLst>
          </a:prstGeom>
          <a:gradFill>
            <a:gsLst>
              <a:gs pos="31600">
                <a:srgbClr val="F3D5D5"/>
              </a:gs>
              <a:gs pos="0">
                <a:schemeClr val="bg1"/>
              </a:gs>
              <a:gs pos="100000">
                <a:srgbClr val="D15757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2" name="Стрелка вправо 41"/>
          <p:cNvSpPr/>
          <p:nvPr/>
        </p:nvSpPr>
        <p:spPr>
          <a:xfrm rot="9610726">
            <a:off x="1822405" y="1990186"/>
            <a:ext cx="1980000" cy="247571"/>
          </a:xfrm>
          <a:prstGeom prst="rightArrow">
            <a:avLst>
              <a:gd name="adj1" fmla="val 50000"/>
              <a:gd name="adj2" fmla="val 95606"/>
            </a:avLst>
          </a:prstGeom>
          <a:gradFill>
            <a:gsLst>
              <a:gs pos="31600">
                <a:schemeClr val="bg1">
                  <a:lumMod val="95000"/>
                </a:schemeClr>
              </a:gs>
              <a:gs pos="0">
                <a:schemeClr val="bg1"/>
              </a:gs>
              <a:gs pos="100000">
                <a:srgbClr val="C2C2C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25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" y="438272"/>
            <a:ext cx="8278813" cy="98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50729" y="226818"/>
            <a:ext cx="7064619" cy="1325563"/>
          </a:xfrm>
        </p:spPr>
        <p:txBody>
          <a:bodyPr/>
          <a:lstStyle/>
          <a:p>
            <a:pPr algn="ctr"/>
            <a:r>
              <a:rPr lang="ru-RU" sz="1400" b="1" dirty="0" smtClean="0">
                <a:solidFill>
                  <a:srgbClr val="3A6286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ВОПРОСЫ ДЛЯ ОБСУЖДЕНИЯ</a:t>
            </a:r>
            <a:endParaRPr lang="ru-RU" sz="1400" b="1" dirty="0">
              <a:solidFill>
                <a:srgbClr val="3A6286"/>
              </a:solidFill>
              <a:latin typeface="Segoe UI" panose="020B0502040204020203" pitchFamily="34" charset="0"/>
              <a:ea typeface="Tahoma" panose="020B0604030504040204" pitchFamily="34" charset="0"/>
              <a:cs typeface="Segoe UI" panose="020B0502040204020203" pitchFamily="34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607072" y="5939653"/>
            <a:ext cx="7886700" cy="617987"/>
          </a:xfrm>
        </p:spPr>
        <p:txBody>
          <a:bodyPr/>
          <a:lstStyle/>
          <a:p>
            <a:pPr marL="0" indent="0" algn="ctr">
              <a:buNone/>
            </a:pPr>
            <a:r>
              <a:rPr lang="ru-RU" sz="1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ПРЕВЫСЯТ ЛИ СОКРАЩЕННЫЕ </a:t>
            </a:r>
            <a:r>
              <a:rPr lang="ru-RU" sz="1400" b="1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ИЗДЕРЖКИ БИЗНЕСА</a:t>
            </a:r>
            <a:endParaRPr lang="ru-RU" sz="1400" b="1" dirty="0" smtClean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algn="ctr">
              <a:buNone/>
            </a:pPr>
            <a:r>
              <a:rPr lang="ru-RU" sz="1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ЗАТРАТЫ ГОСУДАРСТВА НА ИХ СНИЖЕНИЕ?</a:t>
            </a:r>
          </a:p>
          <a:p>
            <a:pPr marL="0" indent="0">
              <a:buNone/>
            </a:pPr>
            <a:r>
              <a:rPr lang="ru-RU" sz="14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</a:p>
        </p:txBody>
      </p:sp>
      <p:sp>
        <p:nvSpPr>
          <p:cNvPr id="8" name="Номер слайда 1"/>
          <p:cNvSpPr txBox="1">
            <a:spLocks/>
          </p:cNvSpPr>
          <p:nvPr/>
        </p:nvSpPr>
        <p:spPr>
          <a:xfrm>
            <a:off x="6661793" y="637507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ru-RU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 Semibold" panose="020B0702040204020203" pitchFamily="34" charset="0"/>
                <a:ea typeface="Tahoma" panose="020B0604030504040204" pitchFamily="34" charset="0"/>
                <a:cs typeface="Segoe UI Semibold" panose="020B0702040204020203" pitchFamily="34" charset="0"/>
              </a:rPr>
              <a:t>8</a:t>
            </a:r>
            <a:r>
              <a:rPr lang="ru-RU" sz="1400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Segoe UI Semibold" panose="020B0702040204020203" pitchFamily="34" charset="0"/>
                <a:ea typeface="Tahoma" panose="020B0604030504040204" pitchFamily="34" charset="0"/>
                <a:cs typeface="Segoe UI Semibold" panose="020B0702040204020203" pitchFamily="34" charset="0"/>
              </a:rPr>
              <a:t>/9</a:t>
            </a:r>
            <a:endParaRPr lang="ru-RU" sz="2000" dirty="0">
              <a:solidFill>
                <a:prstClr val="black">
                  <a:lumMod val="50000"/>
                  <a:lumOff val="50000"/>
                </a:prstClr>
              </a:solidFill>
              <a:latin typeface="Segoe UI Semibold" panose="020B0702040204020203" pitchFamily="34" charset="0"/>
              <a:ea typeface="Tahoma" panose="020B0604030504040204" pitchFamily="34" charset="0"/>
              <a:cs typeface="Segoe UI Semibold" panose="020B0702040204020203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06434" y="3349154"/>
            <a:ext cx="20492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Система </a:t>
            </a:r>
            <a:r>
              <a:rPr lang="ru-RU" sz="1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управления</a:t>
            </a:r>
            <a:endParaRPr lang="en-US" sz="1400" b="1" dirty="0" smtClean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ru-RU" sz="1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издержками бизнеса</a:t>
            </a:r>
            <a:endParaRPr lang="en-US" sz="1400" b="1" dirty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40700" y="2965065"/>
            <a:ext cx="26034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механизм оценки 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ru-RU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регулирующего </a:t>
            </a:r>
            <a:r>
              <a:rPr lang="ru-RU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воздействия </a:t>
            </a:r>
            <a:endParaRPr lang="en-US" sz="1400" dirty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40700" y="3810761"/>
            <a:ext cx="15792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новый </a:t>
            </a:r>
            <a:r>
              <a:rPr lang="ru-RU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механизм</a:t>
            </a:r>
            <a:endParaRPr lang="ru-RU" sz="1400" dirty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49147" y="1934382"/>
            <a:ext cx="23599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Способ предоставления </a:t>
            </a:r>
            <a:endParaRPr lang="en-US" sz="1400" b="1" dirty="0" smtClean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ru-RU" sz="1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отчетности</a:t>
            </a:r>
            <a:endParaRPr lang="ru-RU" sz="1400" b="1" dirty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71369" y="1646487"/>
            <a:ext cx="8034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данные</a:t>
            </a:r>
            <a:endParaRPr lang="en-US" sz="1400" dirty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40700" y="2407926"/>
            <a:ext cx="7729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формы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8566" y="4684638"/>
            <a:ext cx="27119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Предоставление </a:t>
            </a:r>
            <a:r>
              <a:rPr lang="ru-RU" sz="1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отчетности</a:t>
            </a:r>
            <a:endParaRPr lang="en-US" sz="1400" b="1" dirty="0" smtClean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ru-RU" sz="1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по принципу </a:t>
            </a:r>
            <a:r>
              <a:rPr lang="ru-RU" sz="1400" b="1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«одного окна</a:t>
            </a:r>
            <a:r>
              <a:rPr lang="ru-RU" sz="1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»</a:t>
            </a:r>
            <a:endParaRPr lang="ru-RU" sz="1400" b="1" dirty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540700" y="4324415"/>
            <a:ext cx="22236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ЕПГУ, самостоятельный </a:t>
            </a:r>
            <a:endParaRPr lang="ru-RU" sz="1400" dirty="0" smtClean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ru-RU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сайт или </a:t>
            </a:r>
            <a:r>
              <a:rPr lang="ru-RU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портал бизнеса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40620" y="5058004"/>
            <a:ext cx="22423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выгрузка массива </a:t>
            </a:r>
            <a:endParaRPr lang="ru-RU" sz="1400" dirty="0" smtClean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ru-RU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данных в «мега </a:t>
            </a:r>
            <a:r>
              <a:rPr lang="ru-RU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систему»</a:t>
            </a:r>
          </a:p>
        </p:txBody>
      </p:sp>
      <p:sp>
        <p:nvSpPr>
          <p:cNvPr id="22" name="Стрелка вправо 21"/>
          <p:cNvSpPr/>
          <p:nvPr/>
        </p:nvSpPr>
        <p:spPr>
          <a:xfrm rot="20618185">
            <a:off x="4185734" y="1959028"/>
            <a:ext cx="1054893" cy="86267"/>
          </a:xfrm>
          <a:prstGeom prst="rightArrow">
            <a:avLst>
              <a:gd name="adj1" fmla="val 50000"/>
              <a:gd name="adj2" fmla="val 95606"/>
            </a:avLst>
          </a:prstGeom>
          <a:solidFill>
            <a:srgbClr val="1450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4" name="Стрелка вправо 23"/>
          <p:cNvSpPr/>
          <p:nvPr/>
        </p:nvSpPr>
        <p:spPr>
          <a:xfrm rot="981815" flipV="1">
            <a:off x="4185732" y="2396440"/>
            <a:ext cx="1054893" cy="86267"/>
          </a:xfrm>
          <a:prstGeom prst="rightArrow">
            <a:avLst>
              <a:gd name="adj1" fmla="val 50000"/>
              <a:gd name="adj2" fmla="val 95606"/>
            </a:avLst>
          </a:prstGeom>
          <a:solidFill>
            <a:srgbClr val="1450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5" name="Стрелка вправо 24"/>
          <p:cNvSpPr/>
          <p:nvPr/>
        </p:nvSpPr>
        <p:spPr>
          <a:xfrm rot="20618185">
            <a:off x="4185734" y="3366966"/>
            <a:ext cx="1054893" cy="86267"/>
          </a:xfrm>
          <a:prstGeom prst="rightArrow">
            <a:avLst>
              <a:gd name="adj1" fmla="val 50000"/>
              <a:gd name="adj2" fmla="val 95606"/>
            </a:avLst>
          </a:prstGeom>
          <a:solidFill>
            <a:srgbClr val="1450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6" name="Стрелка вправо 25"/>
          <p:cNvSpPr/>
          <p:nvPr/>
        </p:nvSpPr>
        <p:spPr>
          <a:xfrm rot="981815" flipV="1">
            <a:off x="4185732" y="3804378"/>
            <a:ext cx="1054893" cy="86267"/>
          </a:xfrm>
          <a:prstGeom prst="rightArrow">
            <a:avLst>
              <a:gd name="adj1" fmla="val 50000"/>
              <a:gd name="adj2" fmla="val 95606"/>
            </a:avLst>
          </a:prstGeom>
          <a:solidFill>
            <a:srgbClr val="1450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7" name="Стрелка вправо 26"/>
          <p:cNvSpPr/>
          <p:nvPr/>
        </p:nvSpPr>
        <p:spPr>
          <a:xfrm rot="20618185">
            <a:off x="4185175" y="4704337"/>
            <a:ext cx="1054893" cy="86267"/>
          </a:xfrm>
          <a:prstGeom prst="rightArrow">
            <a:avLst>
              <a:gd name="adj1" fmla="val 50000"/>
              <a:gd name="adj2" fmla="val 95606"/>
            </a:avLst>
          </a:prstGeom>
          <a:solidFill>
            <a:srgbClr val="1450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8" name="Стрелка вправо 27"/>
          <p:cNvSpPr/>
          <p:nvPr/>
        </p:nvSpPr>
        <p:spPr>
          <a:xfrm rot="981815" flipV="1">
            <a:off x="4185173" y="5141749"/>
            <a:ext cx="1054893" cy="86267"/>
          </a:xfrm>
          <a:prstGeom prst="rightArrow">
            <a:avLst>
              <a:gd name="adj1" fmla="val 50000"/>
              <a:gd name="adj2" fmla="val 95606"/>
            </a:avLst>
          </a:prstGeom>
          <a:solidFill>
            <a:srgbClr val="1450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2498449" y="2846001"/>
            <a:ext cx="4447309" cy="37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2498449" y="4256462"/>
            <a:ext cx="4447309" cy="37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Рисунок 2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724"/>
          <a:stretch/>
        </p:blipFill>
        <p:spPr>
          <a:xfrm>
            <a:off x="8891383" y="0"/>
            <a:ext cx="26125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24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"/>
          <p:cNvSpPr txBox="1">
            <a:spLocks/>
          </p:cNvSpPr>
          <p:nvPr/>
        </p:nvSpPr>
        <p:spPr bwMode="auto">
          <a:xfrm>
            <a:off x="161765" y="3573016"/>
            <a:ext cx="8820471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4000" b="1" dirty="0">
                <a:solidFill>
                  <a:prstClr val="white"/>
                </a:solidFill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400944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wqOs_qVykG9U7TFzt4GR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wqOs_qVykG9U7TFzt4GR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wqOs_qVykG9U7TFzt4GR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wqOs_qVykG9U7TFzt4GRw"/>
</p:tagLst>
</file>

<file path=ppt/theme/theme1.xml><?xml version="1.0" encoding="utf-8"?>
<a:theme xmlns:a="http://schemas.openxmlformats.org/drawingml/2006/main" name="Presentation_MEDRF_OLDLOGO_rus_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RF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321</TotalTime>
  <Words>644</Words>
  <Application>Microsoft Office PowerPoint</Application>
  <PresentationFormat>Экран (4:3)</PresentationFormat>
  <Paragraphs>149</Paragraphs>
  <Slides>9</Slides>
  <Notes>4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Presentation_MEDRF_OLDLOGO_rus_</vt:lpstr>
      <vt:lpstr>1_Тема Office</vt:lpstr>
      <vt:lpstr>think-cell Slide</vt:lpstr>
      <vt:lpstr>РАЗРАБОТКА КОНЦЕПЦИИ СНИЖЕНИЯ ИЗДЕРЖЕК БИЗНЕСА, СВЯЗАННЫХ С ПРЕДОСТАВЛЕНИЕМ ОТЧЕТНОСТИ, И ПРЕДЛОЖЕНИЙ ПО ОПТИМИЗАЦИИ ФОРМ ОТЧЕТНОСТИ, СРОКОВ, ПЕРИОДИЧНОСТИ И ПРАВИЛ ПРЕДОСТАВЛЕНИЯ ОТЧЕТНОСТИ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ВОПРОСЫ ДЛЯ ОБСУЖДЕНИЯ</vt:lpstr>
      <vt:lpstr>Презентация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КОНЦЕПЦИИ СНИЖЕНИЯ ИЗДЕРЖЕК БИЗНЕСА, СВЯЗАННЫХ С ПРЕДОСТАВЛЕНИЕМ ОТЧЕТНОСТИ, И ПРЕДЛОЖЕНИЙ ПО ОПТИМИЗАЦИИ ФОРМ ОТЧЕТНОСТИ, СРОКОВ, ПЕРИОДИЧНОСТИ И ПРАВИЛ ПРЕДОСТАВЛЕНИЯ ОТЧЕТНОСТИ</dc:title>
  <cp:lastModifiedBy>Матвеенко Андрей Владимирович</cp:lastModifiedBy>
  <cp:revision>25</cp:revision>
  <cp:lastPrinted>2014-11-11T16:23:25Z</cp:lastPrinted>
  <dcterms:created xsi:type="dcterms:W3CDTF">2014-11-09T19:02:24Z</dcterms:created>
  <dcterms:modified xsi:type="dcterms:W3CDTF">2014-11-11T17:19:39Z</dcterms:modified>
</cp:coreProperties>
</file>